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05" r:id="rId4"/>
    <p:sldId id="306" r:id="rId5"/>
    <p:sldId id="307" r:id="rId6"/>
    <p:sldId id="308" r:id="rId7"/>
    <p:sldId id="259" r:id="rId8"/>
    <p:sldId id="286" r:id="rId9"/>
    <p:sldId id="276" r:id="rId10"/>
    <p:sldId id="302" r:id="rId11"/>
    <p:sldId id="279" r:id="rId12"/>
    <p:sldId id="301" r:id="rId13"/>
    <p:sldId id="285" r:id="rId14"/>
    <p:sldId id="304" r:id="rId15"/>
    <p:sldId id="309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E68037-A10E-7F81-53FA-870AB4AE4C78}" name="Dr. Schwaneck, Stefan" initials="DSS" userId="S::s.schwaneck@vdw.de::87556dc1-2b8a-4f60-9487-dc3a0a553f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ke Becker" initials="S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0"/>
    <a:srgbClr val="676868"/>
    <a:srgbClr val="E21A12"/>
    <a:srgbClr val="E84E0F"/>
    <a:srgbClr val="0E7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18"/>
    <p:restoredTop sz="94688"/>
  </p:normalViewPr>
  <p:slideViewPr>
    <p:cSldViewPr snapToGrid="0" showGuides="1">
      <p:cViewPr varScale="1">
        <p:scale>
          <a:sx n="161" d="100"/>
          <a:sy n="161" d="100"/>
        </p:scale>
        <p:origin x="75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8647485558399"/>
          <c:y val="7.4287400000000003E-2"/>
          <c:w val="0.82052914577301495"/>
          <c:h val="0.82059700000000002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Sheet1!$A$4:$A$127</c:f>
              <c:numCache>
                <c:formatCode>General</c:formatCode>
                <c:ptCount val="124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2012</c:v>
                </c:pt>
                <c:pt idx="5">
                  <c:v>2012</c:v>
                </c:pt>
                <c:pt idx="6">
                  <c:v>2012</c:v>
                </c:pt>
                <c:pt idx="7">
                  <c:v>2012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2013</c:v>
                </c:pt>
                <c:pt idx="17">
                  <c:v>2013</c:v>
                </c:pt>
                <c:pt idx="18">
                  <c:v>2013</c:v>
                </c:pt>
                <c:pt idx="19">
                  <c:v>2013</c:v>
                </c:pt>
                <c:pt idx="20">
                  <c:v>2013</c:v>
                </c:pt>
                <c:pt idx="21">
                  <c:v>2013</c:v>
                </c:pt>
                <c:pt idx="22">
                  <c:v>2013</c:v>
                </c:pt>
                <c:pt idx="23">
                  <c:v>2013</c:v>
                </c:pt>
                <c:pt idx="24">
                  <c:v>2014</c:v>
                </c:pt>
                <c:pt idx="25">
                  <c:v>2014</c:v>
                </c:pt>
                <c:pt idx="26">
                  <c:v>2014</c:v>
                </c:pt>
                <c:pt idx="27">
                  <c:v>2014</c:v>
                </c:pt>
                <c:pt idx="28">
                  <c:v>2014</c:v>
                </c:pt>
                <c:pt idx="29">
                  <c:v>2014</c:v>
                </c:pt>
                <c:pt idx="30">
                  <c:v>2014</c:v>
                </c:pt>
                <c:pt idx="31">
                  <c:v>2014</c:v>
                </c:pt>
                <c:pt idx="32">
                  <c:v>2014</c:v>
                </c:pt>
                <c:pt idx="33">
                  <c:v>2014</c:v>
                </c:pt>
                <c:pt idx="34">
                  <c:v>2014</c:v>
                </c:pt>
                <c:pt idx="35">
                  <c:v>2014</c:v>
                </c:pt>
                <c:pt idx="36">
                  <c:v>2015</c:v>
                </c:pt>
                <c:pt idx="37">
                  <c:v>2015</c:v>
                </c:pt>
                <c:pt idx="38">
                  <c:v>2015</c:v>
                </c:pt>
                <c:pt idx="39">
                  <c:v>2015</c:v>
                </c:pt>
                <c:pt idx="40">
                  <c:v>2015</c:v>
                </c:pt>
                <c:pt idx="41">
                  <c:v>2015</c:v>
                </c:pt>
                <c:pt idx="42">
                  <c:v>2015</c:v>
                </c:pt>
                <c:pt idx="43">
                  <c:v>2015</c:v>
                </c:pt>
                <c:pt idx="44">
                  <c:v>2015</c:v>
                </c:pt>
                <c:pt idx="45">
                  <c:v>2015</c:v>
                </c:pt>
                <c:pt idx="46">
                  <c:v>2015</c:v>
                </c:pt>
                <c:pt idx="47">
                  <c:v>2015</c:v>
                </c:pt>
                <c:pt idx="48">
                  <c:v>2016</c:v>
                </c:pt>
                <c:pt idx="49">
                  <c:v>2016</c:v>
                </c:pt>
                <c:pt idx="50">
                  <c:v>2016</c:v>
                </c:pt>
                <c:pt idx="51">
                  <c:v>2016</c:v>
                </c:pt>
                <c:pt idx="52">
                  <c:v>2016</c:v>
                </c:pt>
                <c:pt idx="53">
                  <c:v>2016</c:v>
                </c:pt>
                <c:pt idx="54">
                  <c:v>2016</c:v>
                </c:pt>
                <c:pt idx="55">
                  <c:v>2016</c:v>
                </c:pt>
                <c:pt idx="56">
                  <c:v>2016</c:v>
                </c:pt>
                <c:pt idx="57">
                  <c:v>2016</c:v>
                </c:pt>
                <c:pt idx="58">
                  <c:v>2016</c:v>
                </c:pt>
                <c:pt idx="59">
                  <c:v>2016</c:v>
                </c:pt>
                <c:pt idx="60">
                  <c:v>2017</c:v>
                </c:pt>
                <c:pt idx="61">
                  <c:v>2017</c:v>
                </c:pt>
                <c:pt idx="62">
                  <c:v>2017</c:v>
                </c:pt>
                <c:pt idx="63">
                  <c:v>2017</c:v>
                </c:pt>
                <c:pt idx="64">
                  <c:v>2017</c:v>
                </c:pt>
                <c:pt idx="65">
                  <c:v>2017</c:v>
                </c:pt>
                <c:pt idx="66">
                  <c:v>2017</c:v>
                </c:pt>
                <c:pt idx="67">
                  <c:v>2017</c:v>
                </c:pt>
                <c:pt idx="68">
                  <c:v>2017</c:v>
                </c:pt>
                <c:pt idx="69">
                  <c:v>2017</c:v>
                </c:pt>
                <c:pt idx="70">
                  <c:v>2017</c:v>
                </c:pt>
                <c:pt idx="71">
                  <c:v>2017</c:v>
                </c:pt>
                <c:pt idx="72">
                  <c:v>2018</c:v>
                </c:pt>
                <c:pt idx="73">
                  <c:v>2018</c:v>
                </c:pt>
                <c:pt idx="74">
                  <c:v>2018</c:v>
                </c:pt>
                <c:pt idx="75">
                  <c:v>2018</c:v>
                </c:pt>
                <c:pt idx="76">
                  <c:v>2018</c:v>
                </c:pt>
                <c:pt idx="77">
                  <c:v>2018</c:v>
                </c:pt>
                <c:pt idx="78">
                  <c:v>2018</c:v>
                </c:pt>
                <c:pt idx="79">
                  <c:v>2018</c:v>
                </c:pt>
                <c:pt idx="80">
                  <c:v>2018</c:v>
                </c:pt>
                <c:pt idx="81">
                  <c:v>2018</c:v>
                </c:pt>
                <c:pt idx="82">
                  <c:v>2018</c:v>
                </c:pt>
                <c:pt idx="83">
                  <c:v>2018</c:v>
                </c:pt>
                <c:pt idx="84">
                  <c:v>2019</c:v>
                </c:pt>
                <c:pt idx="85">
                  <c:v>2019</c:v>
                </c:pt>
                <c:pt idx="86">
                  <c:v>2019</c:v>
                </c:pt>
                <c:pt idx="87">
                  <c:v>2019</c:v>
                </c:pt>
                <c:pt idx="88">
                  <c:v>2019</c:v>
                </c:pt>
                <c:pt idx="89">
                  <c:v>2019</c:v>
                </c:pt>
                <c:pt idx="90">
                  <c:v>2019</c:v>
                </c:pt>
                <c:pt idx="91">
                  <c:v>2019</c:v>
                </c:pt>
                <c:pt idx="92">
                  <c:v>2019</c:v>
                </c:pt>
                <c:pt idx="93">
                  <c:v>2019</c:v>
                </c:pt>
                <c:pt idx="94">
                  <c:v>2019</c:v>
                </c:pt>
                <c:pt idx="95">
                  <c:v>2019</c:v>
                </c:pt>
                <c:pt idx="96">
                  <c:v>2020</c:v>
                </c:pt>
                <c:pt idx="97">
                  <c:v>2020</c:v>
                </c:pt>
                <c:pt idx="98">
                  <c:v>2020</c:v>
                </c:pt>
                <c:pt idx="99">
                  <c:v>2020</c:v>
                </c:pt>
                <c:pt idx="100">
                  <c:v>2020</c:v>
                </c:pt>
                <c:pt idx="101">
                  <c:v>2020</c:v>
                </c:pt>
                <c:pt idx="102">
                  <c:v>2020</c:v>
                </c:pt>
                <c:pt idx="103">
                  <c:v>2020</c:v>
                </c:pt>
                <c:pt idx="104">
                  <c:v>2020</c:v>
                </c:pt>
                <c:pt idx="105">
                  <c:v>2020</c:v>
                </c:pt>
                <c:pt idx="106">
                  <c:v>2020</c:v>
                </c:pt>
                <c:pt idx="107">
                  <c:v>2020</c:v>
                </c:pt>
                <c:pt idx="108">
                  <c:v>2021</c:v>
                </c:pt>
                <c:pt idx="109">
                  <c:v>2021</c:v>
                </c:pt>
                <c:pt idx="110">
                  <c:v>2021</c:v>
                </c:pt>
                <c:pt idx="111">
                  <c:v>2021</c:v>
                </c:pt>
                <c:pt idx="112">
                  <c:v>2021</c:v>
                </c:pt>
                <c:pt idx="113">
                  <c:v>2021</c:v>
                </c:pt>
                <c:pt idx="114">
                  <c:v>2021</c:v>
                </c:pt>
                <c:pt idx="115">
                  <c:v>2021</c:v>
                </c:pt>
                <c:pt idx="116">
                  <c:v>2021</c:v>
                </c:pt>
                <c:pt idx="117">
                  <c:v>2021</c:v>
                </c:pt>
                <c:pt idx="118">
                  <c:v>2021</c:v>
                </c:pt>
                <c:pt idx="119">
                  <c:v>2021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</c:numCache>
            </c:numRef>
          </c:cat>
          <c:val>
            <c:numRef>
              <c:f>Sheet1!$C$4:$C$127</c:f>
              <c:numCache>
                <c:formatCode>General</c:formatCode>
                <c:ptCount val="124"/>
                <c:pt idx="0">
                  <c:v>51</c:v>
                </c:pt>
                <c:pt idx="1">
                  <c:v>50.2</c:v>
                </c:pt>
                <c:pt idx="2">
                  <c:v>48.4</c:v>
                </c:pt>
                <c:pt idx="3">
                  <c:v>46.2</c:v>
                </c:pt>
                <c:pt idx="4">
                  <c:v>45.2</c:v>
                </c:pt>
                <c:pt idx="5">
                  <c:v>45</c:v>
                </c:pt>
                <c:pt idx="6">
                  <c:v>43</c:v>
                </c:pt>
                <c:pt idx="7">
                  <c:v>44.7</c:v>
                </c:pt>
                <c:pt idx="8">
                  <c:v>47.4</c:v>
                </c:pt>
                <c:pt idx="9">
                  <c:v>46</c:v>
                </c:pt>
                <c:pt idx="10">
                  <c:v>46.8</c:v>
                </c:pt>
                <c:pt idx="11">
                  <c:v>46</c:v>
                </c:pt>
                <c:pt idx="12">
                  <c:v>49.8</c:v>
                </c:pt>
                <c:pt idx="13">
                  <c:v>50.3</c:v>
                </c:pt>
                <c:pt idx="14">
                  <c:v>49</c:v>
                </c:pt>
                <c:pt idx="15">
                  <c:v>48.1</c:v>
                </c:pt>
                <c:pt idx="16">
                  <c:v>49.4</c:v>
                </c:pt>
                <c:pt idx="17">
                  <c:v>48.6</c:v>
                </c:pt>
                <c:pt idx="18">
                  <c:v>50.7</c:v>
                </c:pt>
                <c:pt idx="19">
                  <c:v>51.8</c:v>
                </c:pt>
                <c:pt idx="20">
                  <c:v>51.1</c:v>
                </c:pt>
                <c:pt idx="21">
                  <c:v>51.7</c:v>
                </c:pt>
                <c:pt idx="22">
                  <c:v>52.7</c:v>
                </c:pt>
                <c:pt idx="23">
                  <c:v>54.3</c:v>
                </c:pt>
                <c:pt idx="24">
                  <c:v>56.5</c:v>
                </c:pt>
                <c:pt idx="25">
                  <c:v>54.8</c:v>
                </c:pt>
                <c:pt idx="26">
                  <c:v>53.7</c:v>
                </c:pt>
                <c:pt idx="27">
                  <c:v>54.1</c:v>
                </c:pt>
                <c:pt idx="28">
                  <c:v>52.3</c:v>
                </c:pt>
                <c:pt idx="29">
                  <c:v>52</c:v>
                </c:pt>
                <c:pt idx="30">
                  <c:v>52.4</c:v>
                </c:pt>
                <c:pt idx="31">
                  <c:v>51.4</c:v>
                </c:pt>
                <c:pt idx="32">
                  <c:v>49.9</c:v>
                </c:pt>
                <c:pt idx="33">
                  <c:v>51.4</c:v>
                </c:pt>
                <c:pt idx="34">
                  <c:v>49.5</c:v>
                </c:pt>
                <c:pt idx="35">
                  <c:v>51.2</c:v>
                </c:pt>
                <c:pt idx="36">
                  <c:v>50.9</c:v>
                </c:pt>
                <c:pt idx="37">
                  <c:v>51.1</c:v>
                </c:pt>
                <c:pt idx="38">
                  <c:v>52.8</c:v>
                </c:pt>
                <c:pt idx="39">
                  <c:v>52.1</c:v>
                </c:pt>
                <c:pt idx="40">
                  <c:v>51.1</c:v>
                </c:pt>
                <c:pt idx="41">
                  <c:v>51.9</c:v>
                </c:pt>
                <c:pt idx="42">
                  <c:v>51.8</c:v>
                </c:pt>
                <c:pt idx="43">
                  <c:v>53.3</c:v>
                </c:pt>
                <c:pt idx="44">
                  <c:v>52.3</c:v>
                </c:pt>
                <c:pt idx="45">
                  <c:v>52.1</c:v>
                </c:pt>
                <c:pt idx="46">
                  <c:v>52.9</c:v>
                </c:pt>
                <c:pt idx="47">
                  <c:v>53.2</c:v>
                </c:pt>
                <c:pt idx="48">
                  <c:v>52.3</c:v>
                </c:pt>
                <c:pt idx="49">
                  <c:v>50.5</c:v>
                </c:pt>
                <c:pt idx="50">
                  <c:v>50.7</c:v>
                </c:pt>
                <c:pt idx="51">
                  <c:v>51.8</c:v>
                </c:pt>
                <c:pt idx="52">
                  <c:v>52.1</c:v>
                </c:pt>
                <c:pt idx="53">
                  <c:v>54.5</c:v>
                </c:pt>
                <c:pt idx="54">
                  <c:v>53.8</c:v>
                </c:pt>
                <c:pt idx="55">
                  <c:v>53.6</c:v>
                </c:pt>
                <c:pt idx="56">
                  <c:v>54.3</c:v>
                </c:pt>
                <c:pt idx="57">
                  <c:v>55</c:v>
                </c:pt>
                <c:pt idx="58">
                  <c:v>54.3</c:v>
                </c:pt>
                <c:pt idx="59">
                  <c:v>55.6</c:v>
                </c:pt>
                <c:pt idx="60">
                  <c:v>56.4</c:v>
                </c:pt>
                <c:pt idx="61">
                  <c:v>56.8</c:v>
                </c:pt>
                <c:pt idx="62">
                  <c:v>58.3</c:v>
                </c:pt>
                <c:pt idx="63">
                  <c:v>58.2</c:v>
                </c:pt>
                <c:pt idx="64">
                  <c:v>59.5</c:v>
                </c:pt>
                <c:pt idx="65">
                  <c:v>59.6</c:v>
                </c:pt>
                <c:pt idx="66">
                  <c:v>58.1</c:v>
                </c:pt>
                <c:pt idx="67">
                  <c:v>59.3</c:v>
                </c:pt>
                <c:pt idx="68">
                  <c:v>60.6</c:v>
                </c:pt>
                <c:pt idx="69">
                  <c:v>60.6</c:v>
                </c:pt>
                <c:pt idx="70">
                  <c:v>62.5</c:v>
                </c:pt>
                <c:pt idx="71">
                  <c:v>63.3</c:v>
                </c:pt>
                <c:pt idx="72">
                  <c:v>61.1</c:v>
                </c:pt>
                <c:pt idx="73">
                  <c:v>60.6</c:v>
                </c:pt>
                <c:pt idx="74">
                  <c:v>58.2</c:v>
                </c:pt>
                <c:pt idx="75">
                  <c:v>58.1</c:v>
                </c:pt>
                <c:pt idx="76">
                  <c:v>56.9</c:v>
                </c:pt>
                <c:pt idx="77">
                  <c:v>55.9</c:v>
                </c:pt>
                <c:pt idx="78">
                  <c:v>56.9</c:v>
                </c:pt>
                <c:pt idx="79">
                  <c:v>55.9</c:v>
                </c:pt>
                <c:pt idx="80">
                  <c:v>53.7</c:v>
                </c:pt>
                <c:pt idx="81">
                  <c:v>52.2</c:v>
                </c:pt>
                <c:pt idx="82">
                  <c:v>51.8</c:v>
                </c:pt>
                <c:pt idx="83">
                  <c:v>51.5</c:v>
                </c:pt>
                <c:pt idx="84">
                  <c:v>49.7</c:v>
                </c:pt>
                <c:pt idx="85">
                  <c:v>47.6</c:v>
                </c:pt>
                <c:pt idx="86">
                  <c:v>44.1</c:v>
                </c:pt>
                <c:pt idx="87">
                  <c:v>44.4</c:v>
                </c:pt>
                <c:pt idx="88">
                  <c:v>44.3</c:v>
                </c:pt>
                <c:pt idx="89">
                  <c:v>45</c:v>
                </c:pt>
                <c:pt idx="90">
                  <c:v>43.2</c:v>
                </c:pt>
                <c:pt idx="91">
                  <c:v>43.5</c:v>
                </c:pt>
                <c:pt idx="92">
                  <c:v>41.7</c:v>
                </c:pt>
                <c:pt idx="93">
                  <c:v>42.1</c:v>
                </c:pt>
                <c:pt idx="94">
                  <c:v>44.1</c:v>
                </c:pt>
                <c:pt idx="95">
                  <c:v>43.7</c:v>
                </c:pt>
                <c:pt idx="96">
                  <c:v>45.3</c:v>
                </c:pt>
                <c:pt idx="97">
                  <c:v>48</c:v>
                </c:pt>
                <c:pt idx="98">
                  <c:v>45.4</c:v>
                </c:pt>
                <c:pt idx="99">
                  <c:v>34.5</c:v>
                </c:pt>
                <c:pt idx="100">
                  <c:v>36.6</c:v>
                </c:pt>
                <c:pt idx="101">
                  <c:v>45.2</c:v>
                </c:pt>
                <c:pt idx="102">
                  <c:v>51</c:v>
                </c:pt>
                <c:pt idx="103">
                  <c:v>52.2</c:v>
                </c:pt>
                <c:pt idx="104">
                  <c:v>56.4</c:v>
                </c:pt>
                <c:pt idx="105">
                  <c:v>58.2</c:v>
                </c:pt>
                <c:pt idx="106">
                  <c:v>57.8</c:v>
                </c:pt>
                <c:pt idx="107">
                  <c:v>58.3</c:v>
                </c:pt>
                <c:pt idx="108">
                  <c:v>57.1</c:v>
                </c:pt>
                <c:pt idx="109">
                  <c:v>60.7</c:v>
                </c:pt>
                <c:pt idx="110">
                  <c:v>66.599999999999994</c:v>
                </c:pt>
                <c:pt idx="111">
                  <c:v>66.2</c:v>
                </c:pt>
                <c:pt idx="112">
                  <c:v>64.400000000000006</c:v>
                </c:pt>
                <c:pt idx="113">
                  <c:v>65.099999999999994</c:v>
                </c:pt>
                <c:pt idx="114">
                  <c:v>65.900000000000006</c:v>
                </c:pt>
                <c:pt idx="115">
                  <c:v>62.6</c:v>
                </c:pt>
                <c:pt idx="116">
                  <c:v>58.4</c:v>
                </c:pt>
                <c:pt idx="117">
                  <c:v>57.8</c:v>
                </c:pt>
                <c:pt idx="118">
                  <c:v>57.4</c:v>
                </c:pt>
                <c:pt idx="119">
                  <c:v>57.4</c:v>
                </c:pt>
                <c:pt idx="120">
                  <c:v>59.8</c:v>
                </c:pt>
                <c:pt idx="121">
                  <c:v>58.4</c:v>
                </c:pt>
                <c:pt idx="122">
                  <c:v>56.9</c:v>
                </c:pt>
                <c:pt idx="123">
                  <c:v>54.6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94-4CA3-8A9A-2E37E656576B}"/>
            </c:ext>
          </c:extLst>
        </c:ser>
        <c:ser>
          <c:idx val="1"/>
          <c:order val="1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Sheet1!$A$4:$A$127</c:f>
              <c:numCache>
                <c:formatCode>General</c:formatCode>
                <c:ptCount val="124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2012</c:v>
                </c:pt>
                <c:pt idx="5">
                  <c:v>2012</c:v>
                </c:pt>
                <c:pt idx="6">
                  <c:v>2012</c:v>
                </c:pt>
                <c:pt idx="7">
                  <c:v>2012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2013</c:v>
                </c:pt>
                <c:pt idx="17">
                  <c:v>2013</c:v>
                </c:pt>
                <c:pt idx="18">
                  <c:v>2013</c:v>
                </c:pt>
                <c:pt idx="19">
                  <c:v>2013</c:v>
                </c:pt>
                <c:pt idx="20">
                  <c:v>2013</c:v>
                </c:pt>
                <c:pt idx="21">
                  <c:v>2013</c:v>
                </c:pt>
                <c:pt idx="22">
                  <c:v>2013</c:v>
                </c:pt>
                <c:pt idx="23">
                  <c:v>2013</c:v>
                </c:pt>
                <c:pt idx="24">
                  <c:v>2014</c:v>
                </c:pt>
                <c:pt idx="25">
                  <c:v>2014</c:v>
                </c:pt>
                <c:pt idx="26">
                  <c:v>2014</c:v>
                </c:pt>
                <c:pt idx="27">
                  <c:v>2014</c:v>
                </c:pt>
                <c:pt idx="28">
                  <c:v>2014</c:v>
                </c:pt>
                <c:pt idx="29">
                  <c:v>2014</c:v>
                </c:pt>
                <c:pt idx="30">
                  <c:v>2014</c:v>
                </c:pt>
                <c:pt idx="31">
                  <c:v>2014</c:v>
                </c:pt>
                <c:pt idx="32">
                  <c:v>2014</c:v>
                </c:pt>
                <c:pt idx="33">
                  <c:v>2014</c:v>
                </c:pt>
                <c:pt idx="34">
                  <c:v>2014</c:v>
                </c:pt>
                <c:pt idx="35">
                  <c:v>2014</c:v>
                </c:pt>
                <c:pt idx="36">
                  <c:v>2015</c:v>
                </c:pt>
                <c:pt idx="37">
                  <c:v>2015</c:v>
                </c:pt>
                <c:pt idx="38">
                  <c:v>2015</c:v>
                </c:pt>
                <c:pt idx="39">
                  <c:v>2015</c:v>
                </c:pt>
                <c:pt idx="40">
                  <c:v>2015</c:v>
                </c:pt>
                <c:pt idx="41">
                  <c:v>2015</c:v>
                </c:pt>
                <c:pt idx="42">
                  <c:v>2015</c:v>
                </c:pt>
                <c:pt idx="43">
                  <c:v>2015</c:v>
                </c:pt>
                <c:pt idx="44">
                  <c:v>2015</c:v>
                </c:pt>
                <c:pt idx="45">
                  <c:v>2015</c:v>
                </c:pt>
                <c:pt idx="46">
                  <c:v>2015</c:v>
                </c:pt>
                <c:pt idx="47">
                  <c:v>2015</c:v>
                </c:pt>
                <c:pt idx="48">
                  <c:v>2016</c:v>
                </c:pt>
                <c:pt idx="49">
                  <c:v>2016</c:v>
                </c:pt>
                <c:pt idx="50">
                  <c:v>2016</c:v>
                </c:pt>
                <c:pt idx="51">
                  <c:v>2016</c:v>
                </c:pt>
                <c:pt idx="52">
                  <c:v>2016</c:v>
                </c:pt>
                <c:pt idx="53">
                  <c:v>2016</c:v>
                </c:pt>
                <c:pt idx="54">
                  <c:v>2016</c:v>
                </c:pt>
                <c:pt idx="55">
                  <c:v>2016</c:v>
                </c:pt>
                <c:pt idx="56">
                  <c:v>2016</c:v>
                </c:pt>
                <c:pt idx="57">
                  <c:v>2016</c:v>
                </c:pt>
                <c:pt idx="58">
                  <c:v>2016</c:v>
                </c:pt>
                <c:pt idx="59">
                  <c:v>2016</c:v>
                </c:pt>
                <c:pt idx="60">
                  <c:v>2017</c:v>
                </c:pt>
                <c:pt idx="61">
                  <c:v>2017</c:v>
                </c:pt>
                <c:pt idx="62">
                  <c:v>2017</c:v>
                </c:pt>
                <c:pt idx="63">
                  <c:v>2017</c:v>
                </c:pt>
                <c:pt idx="64">
                  <c:v>2017</c:v>
                </c:pt>
                <c:pt idx="65">
                  <c:v>2017</c:v>
                </c:pt>
                <c:pt idx="66">
                  <c:v>2017</c:v>
                </c:pt>
                <c:pt idx="67">
                  <c:v>2017</c:v>
                </c:pt>
                <c:pt idx="68">
                  <c:v>2017</c:v>
                </c:pt>
                <c:pt idx="69">
                  <c:v>2017</c:v>
                </c:pt>
                <c:pt idx="70">
                  <c:v>2017</c:v>
                </c:pt>
                <c:pt idx="71">
                  <c:v>2017</c:v>
                </c:pt>
                <c:pt idx="72">
                  <c:v>2018</c:v>
                </c:pt>
                <c:pt idx="73">
                  <c:v>2018</c:v>
                </c:pt>
                <c:pt idx="74">
                  <c:v>2018</c:v>
                </c:pt>
                <c:pt idx="75">
                  <c:v>2018</c:v>
                </c:pt>
                <c:pt idx="76">
                  <c:v>2018</c:v>
                </c:pt>
                <c:pt idx="77">
                  <c:v>2018</c:v>
                </c:pt>
                <c:pt idx="78">
                  <c:v>2018</c:v>
                </c:pt>
                <c:pt idx="79">
                  <c:v>2018</c:v>
                </c:pt>
                <c:pt idx="80">
                  <c:v>2018</c:v>
                </c:pt>
                <c:pt idx="81">
                  <c:v>2018</c:v>
                </c:pt>
                <c:pt idx="82">
                  <c:v>2018</c:v>
                </c:pt>
                <c:pt idx="83">
                  <c:v>2018</c:v>
                </c:pt>
                <c:pt idx="84">
                  <c:v>2019</c:v>
                </c:pt>
                <c:pt idx="85">
                  <c:v>2019</c:v>
                </c:pt>
                <c:pt idx="86">
                  <c:v>2019</c:v>
                </c:pt>
                <c:pt idx="87">
                  <c:v>2019</c:v>
                </c:pt>
                <c:pt idx="88">
                  <c:v>2019</c:v>
                </c:pt>
                <c:pt idx="89">
                  <c:v>2019</c:v>
                </c:pt>
                <c:pt idx="90">
                  <c:v>2019</c:v>
                </c:pt>
                <c:pt idx="91">
                  <c:v>2019</c:v>
                </c:pt>
                <c:pt idx="92">
                  <c:v>2019</c:v>
                </c:pt>
                <c:pt idx="93">
                  <c:v>2019</c:v>
                </c:pt>
                <c:pt idx="94">
                  <c:v>2019</c:v>
                </c:pt>
                <c:pt idx="95">
                  <c:v>2019</c:v>
                </c:pt>
                <c:pt idx="96">
                  <c:v>2020</c:v>
                </c:pt>
                <c:pt idx="97">
                  <c:v>2020</c:v>
                </c:pt>
                <c:pt idx="98">
                  <c:v>2020</c:v>
                </c:pt>
                <c:pt idx="99">
                  <c:v>2020</c:v>
                </c:pt>
                <c:pt idx="100">
                  <c:v>2020</c:v>
                </c:pt>
                <c:pt idx="101">
                  <c:v>2020</c:v>
                </c:pt>
                <c:pt idx="102">
                  <c:v>2020</c:v>
                </c:pt>
                <c:pt idx="103">
                  <c:v>2020</c:v>
                </c:pt>
                <c:pt idx="104">
                  <c:v>2020</c:v>
                </c:pt>
                <c:pt idx="105">
                  <c:v>2020</c:v>
                </c:pt>
                <c:pt idx="106">
                  <c:v>2020</c:v>
                </c:pt>
                <c:pt idx="107">
                  <c:v>2020</c:v>
                </c:pt>
                <c:pt idx="108">
                  <c:v>2021</c:v>
                </c:pt>
                <c:pt idx="109">
                  <c:v>2021</c:v>
                </c:pt>
                <c:pt idx="110">
                  <c:v>2021</c:v>
                </c:pt>
                <c:pt idx="111">
                  <c:v>2021</c:v>
                </c:pt>
                <c:pt idx="112">
                  <c:v>2021</c:v>
                </c:pt>
                <c:pt idx="113">
                  <c:v>2021</c:v>
                </c:pt>
                <c:pt idx="114">
                  <c:v>2021</c:v>
                </c:pt>
                <c:pt idx="115">
                  <c:v>2021</c:v>
                </c:pt>
                <c:pt idx="116">
                  <c:v>2021</c:v>
                </c:pt>
                <c:pt idx="117">
                  <c:v>2021</c:v>
                </c:pt>
                <c:pt idx="118">
                  <c:v>2021</c:v>
                </c:pt>
                <c:pt idx="119">
                  <c:v>2021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</c:numCache>
            </c:numRef>
          </c:cat>
          <c:val>
            <c:numRef>
              <c:f>Sheet1!$D$4:$D$127</c:f>
              <c:numCache>
                <c:formatCode>General</c:formatCode>
                <c:ptCount val="12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04-47E2-BB6F-DD3077F9C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91601728"/>
        <c:axId val="-1329518400"/>
      </c:lineChart>
      <c:catAx>
        <c:axId val="-1491601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Calibri"/>
              </a:defRPr>
            </a:pPr>
            <a:endParaRPr lang="de-DE"/>
          </a:p>
        </c:txPr>
        <c:crossAx val="-1329518400"/>
        <c:crosses val="autoZero"/>
        <c:auto val="1"/>
        <c:lblAlgn val="ctr"/>
        <c:lblOffset val="100"/>
        <c:tickLblSkip val="24"/>
        <c:tickMarkSkip val="1"/>
        <c:noMultiLvlLbl val="1"/>
      </c:catAx>
      <c:valAx>
        <c:axId val="-1329518400"/>
        <c:scaling>
          <c:orientation val="minMax"/>
          <c:min val="3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Calibri"/>
              </a:defRPr>
            </a:pPr>
            <a:endParaRPr lang="de-DE"/>
          </a:p>
        </c:txPr>
        <c:crossAx val="-1491601728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8647485558399"/>
          <c:y val="7.4287400000000003E-2"/>
          <c:w val="0.82052914577301495"/>
          <c:h val="0.8205970000000000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E84E0F"/>
              </a:solidFill>
            </a:ln>
          </c:spPr>
          <c:marker>
            <c:symbol val="none"/>
          </c:marker>
          <c:cat>
            <c:strRef>
              <c:f>Sheet1!$A$4:$A$127</c:f>
              <c:strCache>
                <c:ptCount val="124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2012</c:v>
                </c:pt>
                <c:pt idx="5">
                  <c:v>2012</c:v>
                </c:pt>
                <c:pt idx="6">
                  <c:v>2012</c:v>
                </c:pt>
                <c:pt idx="7">
                  <c:v>2012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2013</c:v>
                </c:pt>
                <c:pt idx="17">
                  <c:v>2013</c:v>
                </c:pt>
                <c:pt idx="18">
                  <c:v>2013</c:v>
                </c:pt>
                <c:pt idx="19">
                  <c:v>2013</c:v>
                </c:pt>
                <c:pt idx="20">
                  <c:v>2013</c:v>
                </c:pt>
                <c:pt idx="21">
                  <c:v>2013</c:v>
                </c:pt>
                <c:pt idx="22">
                  <c:v>2013</c:v>
                </c:pt>
                <c:pt idx="23">
                  <c:v>2013</c:v>
                </c:pt>
                <c:pt idx="24">
                  <c:v>2014</c:v>
                </c:pt>
                <c:pt idx="25">
                  <c:v>2014</c:v>
                </c:pt>
                <c:pt idx="26">
                  <c:v>2014</c:v>
                </c:pt>
                <c:pt idx="27">
                  <c:v>2014</c:v>
                </c:pt>
                <c:pt idx="28">
                  <c:v>2014</c:v>
                </c:pt>
                <c:pt idx="29">
                  <c:v>2014</c:v>
                </c:pt>
                <c:pt idx="30">
                  <c:v>2014</c:v>
                </c:pt>
                <c:pt idx="31">
                  <c:v>2014</c:v>
                </c:pt>
                <c:pt idx="32">
                  <c:v>2014</c:v>
                </c:pt>
                <c:pt idx="33">
                  <c:v>2014</c:v>
                </c:pt>
                <c:pt idx="34">
                  <c:v>2014</c:v>
                </c:pt>
                <c:pt idx="35">
                  <c:v>2014</c:v>
                </c:pt>
                <c:pt idx="36">
                  <c:v>2015</c:v>
                </c:pt>
                <c:pt idx="37">
                  <c:v>2015</c:v>
                </c:pt>
                <c:pt idx="38">
                  <c:v>2015</c:v>
                </c:pt>
                <c:pt idx="39">
                  <c:v>2015</c:v>
                </c:pt>
                <c:pt idx="40">
                  <c:v>2015</c:v>
                </c:pt>
                <c:pt idx="41">
                  <c:v>2015</c:v>
                </c:pt>
                <c:pt idx="42">
                  <c:v>2015</c:v>
                </c:pt>
                <c:pt idx="43">
                  <c:v>2015</c:v>
                </c:pt>
                <c:pt idx="44">
                  <c:v>2015</c:v>
                </c:pt>
                <c:pt idx="45">
                  <c:v>2015</c:v>
                </c:pt>
                <c:pt idx="46">
                  <c:v>2015</c:v>
                </c:pt>
                <c:pt idx="47">
                  <c:v>2015</c:v>
                </c:pt>
                <c:pt idx="48">
                  <c:v>2016</c:v>
                </c:pt>
                <c:pt idx="49">
                  <c:v>2016</c:v>
                </c:pt>
                <c:pt idx="50">
                  <c:v>2016</c:v>
                </c:pt>
                <c:pt idx="51">
                  <c:v>2016</c:v>
                </c:pt>
                <c:pt idx="52">
                  <c:v>2016</c:v>
                </c:pt>
                <c:pt idx="53">
                  <c:v>2016</c:v>
                </c:pt>
                <c:pt idx="54">
                  <c:v>2016</c:v>
                </c:pt>
                <c:pt idx="55">
                  <c:v>2016</c:v>
                </c:pt>
                <c:pt idx="56">
                  <c:v>2016</c:v>
                </c:pt>
                <c:pt idx="57">
                  <c:v>2016</c:v>
                </c:pt>
                <c:pt idx="58">
                  <c:v>2016</c:v>
                </c:pt>
                <c:pt idx="59">
                  <c:v>2016</c:v>
                </c:pt>
                <c:pt idx="60">
                  <c:v>2017</c:v>
                </c:pt>
                <c:pt idx="61">
                  <c:v>2017</c:v>
                </c:pt>
                <c:pt idx="62">
                  <c:v>2017</c:v>
                </c:pt>
                <c:pt idx="63">
                  <c:v>2017</c:v>
                </c:pt>
                <c:pt idx="64">
                  <c:v>2017</c:v>
                </c:pt>
                <c:pt idx="65">
                  <c:v>2017</c:v>
                </c:pt>
                <c:pt idx="66">
                  <c:v>2017</c:v>
                </c:pt>
                <c:pt idx="67">
                  <c:v>2017</c:v>
                </c:pt>
                <c:pt idx="68">
                  <c:v>2017</c:v>
                </c:pt>
                <c:pt idx="69">
                  <c:v>2017</c:v>
                </c:pt>
                <c:pt idx="70">
                  <c:v>2017</c:v>
                </c:pt>
                <c:pt idx="71">
                  <c:v>2017</c:v>
                </c:pt>
                <c:pt idx="72">
                  <c:v>2018</c:v>
                </c:pt>
                <c:pt idx="73">
                  <c:v>2018</c:v>
                </c:pt>
                <c:pt idx="74">
                  <c:v>2018</c:v>
                </c:pt>
                <c:pt idx="75">
                  <c:v>2018</c:v>
                </c:pt>
                <c:pt idx="76">
                  <c:v>2018</c:v>
                </c:pt>
                <c:pt idx="77">
                  <c:v>2018</c:v>
                </c:pt>
                <c:pt idx="78">
                  <c:v>2018</c:v>
                </c:pt>
                <c:pt idx="79">
                  <c:v>2018</c:v>
                </c:pt>
                <c:pt idx="80">
                  <c:v>2018</c:v>
                </c:pt>
                <c:pt idx="81">
                  <c:v>2018</c:v>
                </c:pt>
                <c:pt idx="82">
                  <c:v>2018</c:v>
                </c:pt>
                <c:pt idx="83">
                  <c:v>2018</c:v>
                </c:pt>
                <c:pt idx="84">
                  <c:v>2019</c:v>
                </c:pt>
                <c:pt idx="85">
                  <c:v>2019</c:v>
                </c:pt>
                <c:pt idx="86">
                  <c:v>2019</c:v>
                </c:pt>
                <c:pt idx="87">
                  <c:v>2019</c:v>
                </c:pt>
                <c:pt idx="88">
                  <c:v>2019</c:v>
                </c:pt>
                <c:pt idx="89">
                  <c:v>2019</c:v>
                </c:pt>
                <c:pt idx="90">
                  <c:v>2019</c:v>
                </c:pt>
                <c:pt idx="91">
                  <c:v>2019</c:v>
                </c:pt>
                <c:pt idx="92">
                  <c:v>2019</c:v>
                </c:pt>
                <c:pt idx="93">
                  <c:v>2019</c:v>
                </c:pt>
                <c:pt idx="94">
                  <c:v>2019</c:v>
                </c:pt>
                <c:pt idx="95">
                  <c:v>2019</c:v>
                </c:pt>
                <c:pt idx="96">
                  <c:v>2020</c:v>
                </c:pt>
                <c:pt idx="97">
                  <c:v>2020</c:v>
                </c:pt>
                <c:pt idx="98">
                  <c:v>2020</c:v>
                </c:pt>
                <c:pt idx="99">
                  <c:v>2020</c:v>
                </c:pt>
                <c:pt idx="100">
                  <c:v>2020</c:v>
                </c:pt>
                <c:pt idx="101">
                  <c:v>2020</c:v>
                </c:pt>
                <c:pt idx="102">
                  <c:v>2020</c:v>
                </c:pt>
                <c:pt idx="103">
                  <c:v>2020</c:v>
                </c:pt>
                <c:pt idx="104">
                  <c:v>2020</c:v>
                </c:pt>
                <c:pt idx="105">
                  <c:v>2020</c:v>
                </c:pt>
                <c:pt idx="106">
                  <c:v>2020</c:v>
                </c:pt>
                <c:pt idx="107">
                  <c:v>2020</c:v>
                </c:pt>
                <c:pt idx="108">
                  <c:v>2021</c:v>
                </c:pt>
                <c:pt idx="109">
                  <c:v>2021</c:v>
                </c:pt>
                <c:pt idx="110">
                  <c:v>2021</c:v>
                </c:pt>
                <c:pt idx="111">
                  <c:v>2021</c:v>
                </c:pt>
                <c:pt idx="112">
                  <c:v>2021</c:v>
                </c:pt>
                <c:pt idx="113">
                  <c:v>2021</c:v>
                </c:pt>
                <c:pt idx="114">
                  <c:v>2021</c:v>
                </c:pt>
                <c:pt idx="115">
                  <c:v>2021</c:v>
                </c:pt>
                <c:pt idx="116">
                  <c:v>2021</c:v>
                </c:pt>
                <c:pt idx="117">
                  <c:v>2021</c:v>
                </c:pt>
                <c:pt idx="118">
                  <c:v>2021</c:v>
                </c:pt>
                <c:pt idx="119">
                  <c:v>2021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</c:strCache>
            </c:strRef>
          </c:cat>
          <c:val>
            <c:numRef>
              <c:f>Sheet1!$C$4:$C$127</c:f>
              <c:numCache>
                <c:formatCode>General</c:formatCode>
                <c:ptCount val="124"/>
                <c:pt idx="0">
                  <c:v>48.8</c:v>
                </c:pt>
                <c:pt idx="1">
                  <c:v>49</c:v>
                </c:pt>
                <c:pt idx="2">
                  <c:v>47.7</c:v>
                </c:pt>
                <c:pt idx="3">
                  <c:v>45.9</c:v>
                </c:pt>
                <c:pt idx="4">
                  <c:v>45.1</c:v>
                </c:pt>
                <c:pt idx="5">
                  <c:v>45.1</c:v>
                </c:pt>
                <c:pt idx="6">
                  <c:v>44</c:v>
                </c:pt>
                <c:pt idx="7">
                  <c:v>45.1</c:v>
                </c:pt>
                <c:pt idx="8">
                  <c:v>46.1</c:v>
                </c:pt>
                <c:pt idx="9">
                  <c:v>45.4</c:v>
                </c:pt>
                <c:pt idx="10">
                  <c:v>46.2</c:v>
                </c:pt>
                <c:pt idx="11">
                  <c:v>46.1</c:v>
                </c:pt>
                <c:pt idx="12">
                  <c:v>47.9</c:v>
                </c:pt>
                <c:pt idx="13">
                  <c:v>47.9</c:v>
                </c:pt>
                <c:pt idx="14">
                  <c:v>46.8</c:v>
                </c:pt>
                <c:pt idx="15">
                  <c:v>46.7</c:v>
                </c:pt>
                <c:pt idx="16">
                  <c:v>48.3</c:v>
                </c:pt>
                <c:pt idx="17">
                  <c:v>48.8</c:v>
                </c:pt>
                <c:pt idx="18">
                  <c:v>50.3</c:v>
                </c:pt>
                <c:pt idx="19">
                  <c:v>51.4</c:v>
                </c:pt>
                <c:pt idx="20">
                  <c:v>51.1</c:v>
                </c:pt>
                <c:pt idx="21">
                  <c:v>51.3</c:v>
                </c:pt>
                <c:pt idx="22">
                  <c:v>51.6</c:v>
                </c:pt>
                <c:pt idx="23">
                  <c:v>52.7</c:v>
                </c:pt>
                <c:pt idx="24">
                  <c:v>54</c:v>
                </c:pt>
                <c:pt idx="25">
                  <c:v>53.2</c:v>
                </c:pt>
                <c:pt idx="26">
                  <c:v>53</c:v>
                </c:pt>
                <c:pt idx="27">
                  <c:v>53.4</c:v>
                </c:pt>
                <c:pt idx="28">
                  <c:v>52.2</c:v>
                </c:pt>
                <c:pt idx="29">
                  <c:v>51.8</c:v>
                </c:pt>
                <c:pt idx="30">
                  <c:v>51.8</c:v>
                </c:pt>
                <c:pt idx="31">
                  <c:v>50.7</c:v>
                </c:pt>
                <c:pt idx="32">
                  <c:v>50.3</c:v>
                </c:pt>
                <c:pt idx="33">
                  <c:v>50.6</c:v>
                </c:pt>
                <c:pt idx="34">
                  <c:v>50.1</c:v>
                </c:pt>
                <c:pt idx="35">
                  <c:v>50.6</c:v>
                </c:pt>
                <c:pt idx="36">
                  <c:v>51</c:v>
                </c:pt>
                <c:pt idx="37">
                  <c:v>51</c:v>
                </c:pt>
                <c:pt idx="38">
                  <c:v>52.2</c:v>
                </c:pt>
                <c:pt idx="39">
                  <c:v>52</c:v>
                </c:pt>
                <c:pt idx="40">
                  <c:v>52.2</c:v>
                </c:pt>
                <c:pt idx="41">
                  <c:v>52.5</c:v>
                </c:pt>
                <c:pt idx="42">
                  <c:v>52.4</c:v>
                </c:pt>
                <c:pt idx="43">
                  <c:v>52.3</c:v>
                </c:pt>
                <c:pt idx="44">
                  <c:v>52</c:v>
                </c:pt>
                <c:pt idx="45">
                  <c:v>52.3</c:v>
                </c:pt>
                <c:pt idx="46">
                  <c:v>52.8</c:v>
                </c:pt>
                <c:pt idx="47">
                  <c:v>53.2</c:v>
                </c:pt>
                <c:pt idx="48">
                  <c:v>52.3</c:v>
                </c:pt>
                <c:pt idx="49">
                  <c:v>51.2</c:v>
                </c:pt>
                <c:pt idx="50">
                  <c:v>51.6</c:v>
                </c:pt>
                <c:pt idx="51">
                  <c:v>51.7</c:v>
                </c:pt>
                <c:pt idx="52">
                  <c:v>51.5</c:v>
                </c:pt>
                <c:pt idx="53">
                  <c:v>52.8</c:v>
                </c:pt>
                <c:pt idx="54">
                  <c:v>52</c:v>
                </c:pt>
                <c:pt idx="55">
                  <c:v>51.7</c:v>
                </c:pt>
                <c:pt idx="56">
                  <c:v>52.6</c:v>
                </c:pt>
                <c:pt idx="57">
                  <c:v>53.5</c:v>
                </c:pt>
                <c:pt idx="58">
                  <c:v>53.7</c:v>
                </c:pt>
                <c:pt idx="59">
                  <c:v>54.9</c:v>
                </c:pt>
                <c:pt idx="60">
                  <c:v>55.2</c:v>
                </c:pt>
                <c:pt idx="61">
                  <c:v>55.4</c:v>
                </c:pt>
                <c:pt idx="62">
                  <c:v>56.2</c:v>
                </c:pt>
                <c:pt idx="63">
                  <c:v>56.7</c:v>
                </c:pt>
                <c:pt idx="64">
                  <c:v>57</c:v>
                </c:pt>
                <c:pt idx="65">
                  <c:v>57.4</c:v>
                </c:pt>
                <c:pt idx="66">
                  <c:v>56.6</c:v>
                </c:pt>
                <c:pt idx="67">
                  <c:v>57.4</c:v>
                </c:pt>
                <c:pt idx="68">
                  <c:v>58.1</c:v>
                </c:pt>
                <c:pt idx="69">
                  <c:v>58.5</c:v>
                </c:pt>
                <c:pt idx="70">
                  <c:v>60.1</c:v>
                </c:pt>
                <c:pt idx="71">
                  <c:v>60.6</c:v>
                </c:pt>
                <c:pt idx="72">
                  <c:v>59.6</c:v>
                </c:pt>
                <c:pt idx="73">
                  <c:v>58.6</c:v>
                </c:pt>
                <c:pt idx="74">
                  <c:v>56.6</c:v>
                </c:pt>
                <c:pt idx="75">
                  <c:v>56.2</c:v>
                </c:pt>
                <c:pt idx="76">
                  <c:v>55.5</c:v>
                </c:pt>
                <c:pt idx="77">
                  <c:v>54.9</c:v>
                </c:pt>
                <c:pt idx="78">
                  <c:v>55.1</c:v>
                </c:pt>
                <c:pt idx="79">
                  <c:v>54.6</c:v>
                </c:pt>
                <c:pt idx="80">
                  <c:v>53.2</c:v>
                </c:pt>
                <c:pt idx="81">
                  <c:v>52</c:v>
                </c:pt>
                <c:pt idx="82">
                  <c:v>51.8</c:v>
                </c:pt>
                <c:pt idx="83">
                  <c:v>51.4</c:v>
                </c:pt>
                <c:pt idx="84">
                  <c:v>50.5</c:v>
                </c:pt>
                <c:pt idx="85">
                  <c:v>49.3</c:v>
                </c:pt>
                <c:pt idx="86">
                  <c:v>47.5</c:v>
                </c:pt>
                <c:pt idx="87">
                  <c:v>47.9</c:v>
                </c:pt>
                <c:pt idx="88">
                  <c:v>47.7</c:v>
                </c:pt>
                <c:pt idx="89">
                  <c:v>47.6</c:v>
                </c:pt>
                <c:pt idx="90">
                  <c:v>46.5</c:v>
                </c:pt>
                <c:pt idx="91">
                  <c:v>47</c:v>
                </c:pt>
                <c:pt idx="92">
                  <c:v>45.7</c:v>
                </c:pt>
                <c:pt idx="93">
                  <c:v>45.9</c:v>
                </c:pt>
                <c:pt idx="94">
                  <c:v>46.9</c:v>
                </c:pt>
                <c:pt idx="95">
                  <c:v>46.3</c:v>
                </c:pt>
                <c:pt idx="96">
                  <c:v>47.9</c:v>
                </c:pt>
                <c:pt idx="97">
                  <c:v>49.2</c:v>
                </c:pt>
                <c:pt idx="98">
                  <c:v>44.5</c:v>
                </c:pt>
                <c:pt idx="99">
                  <c:v>33.4</c:v>
                </c:pt>
                <c:pt idx="100">
                  <c:v>39.4</c:v>
                </c:pt>
                <c:pt idx="101">
                  <c:v>47.4</c:v>
                </c:pt>
                <c:pt idx="102">
                  <c:v>51.8</c:v>
                </c:pt>
                <c:pt idx="103">
                  <c:v>51.7</c:v>
                </c:pt>
                <c:pt idx="104">
                  <c:v>53.7</c:v>
                </c:pt>
                <c:pt idx="105">
                  <c:v>54.8</c:v>
                </c:pt>
                <c:pt idx="106">
                  <c:v>53.8</c:v>
                </c:pt>
                <c:pt idx="107">
                  <c:v>55.2</c:v>
                </c:pt>
                <c:pt idx="108">
                  <c:v>54.8</c:v>
                </c:pt>
                <c:pt idx="109">
                  <c:v>57.9</c:v>
                </c:pt>
                <c:pt idx="110">
                  <c:v>62.5</c:v>
                </c:pt>
                <c:pt idx="111">
                  <c:v>62.9</c:v>
                </c:pt>
                <c:pt idx="112">
                  <c:v>63.1</c:v>
                </c:pt>
                <c:pt idx="113">
                  <c:v>63.4</c:v>
                </c:pt>
                <c:pt idx="114">
                  <c:v>62.8</c:v>
                </c:pt>
                <c:pt idx="115">
                  <c:v>61.4</c:v>
                </c:pt>
                <c:pt idx="116">
                  <c:v>58.6</c:v>
                </c:pt>
                <c:pt idx="117">
                  <c:v>58.3</c:v>
                </c:pt>
                <c:pt idx="118">
                  <c:v>58.4</c:v>
                </c:pt>
                <c:pt idx="119">
                  <c:v>58</c:v>
                </c:pt>
                <c:pt idx="120">
                  <c:v>58.7</c:v>
                </c:pt>
                <c:pt idx="121">
                  <c:v>58.2</c:v>
                </c:pt>
                <c:pt idx="122">
                  <c:v>56.5</c:v>
                </c:pt>
                <c:pt idx="123">
                  <c:v>55.5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92A-B68C-89A6A6A86D95}"/>
            </c:ext>
          </c:extLst>
        </c:ser>
        <c:ser>
          <c:idx val="1"/>
          <c:order val="1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Sheet1!$A$4:$A$127</c:f>
              <c:strCache>
                <c:ptCount val="124"/>
                <c:pt idx="0">
                  <c:v>2012</c:v>
                </c:pt>
                <c:pt idx="1">
                  <c:v>2012</c:v>
                </c:pt>
                <c:pt idx="2">
                  <c:v>2012</c:v>
                </c:pt>
                <c:pt idx="3">
                  <c:v>2012</c:v>
                </c:pt>
                <c:pt idx="4">
                  <c:v>2012</c:v>
                </c:pt>
                <c:pt idx="5">
                  <c:v>2012</c:v>
                </c:pt>
                <c:pt idx="6">
                  <c:v>2012</c:v>
                </c:pt>
                <c:pt idx="7">
                  <c:v>2012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2013</c:v>
                </c:pt>
                <c:pt idx="17">
                  <c:v>2013</c:v>
                </c:pt>
                <c:pt idx="18">
                  <c:v>2013</c:v>
                </c:pt>
                <c:pt idx="19">
                  <c:v>2013</c:v>
                </c:pt>
                <c:pt idx="20">
                  <c:v>2013</c:v>
                </c:pt>
                <c:pt idx="21">
                  <c:v>2013</c:v>
                </c:pt>
                <c:pt idx="22">
                  <c:v>2013</c:v>
                </c:pt>
                <c:pt idx="23">
                  <c:v>2013</c:v>
                </c:pt>
                <c:pt idx="24">
                  <c:v>2014</c:v>
                </c:pt>
                <c:pt idx="25">
                  <c:v>2014</c:v>
                </c:pt>
                <c:pt idx="26">
                  <c:v>2014</c:v>
                </c:pt>
                <c:pt idx="27">
                  <c:v>2014</c:v>
                </c:pt>
                <c:pt idx="28">
                  <c:v>2014</c:v>
                </c:pt>
                <c:pt idx="29">
                  <c:v>2014</c:v>
                </c:pt>
                <c:pt idx="30">
                  <c:v>2014</c:v>
                </c:pt>
                <c:pt idx="31">
                  <c:v>2014</c:v>
                </c:pt>
                <c:pt idx="32">
                  <c:v>2014</c:v>
                </c:pt>
                <c:pt idx="33">
                  <c:v>2014</c:v>
                </c:pt>
                <c:pt idx="34">
                  <c:v>2014</c:v>
                </c:pt>
                <c:pt idx="35">
                  <c:v>2014</c:v>
                </c:pt>
                <c:pt idx="36">
                  <c:v>2015</c:v>
                </c:pt>
                <c:pt idx="37">
                  <c:v>2015</c:v>
                </c:pt>
                <c:pt idx="38">
                  <c:v>2015</c:v>
                </c:pt>
                <c:pt idx="39">
                  <c:v>2015</c:v>
                </c:pt>
                <c:pt idx="40">
                  <c:v>2015</c:v>
                </c:pt>
                <c:pt idx="41">
                  <c:v>2015</c:v>
                </c:pt>
                <c:pt idx="42">
                  <c:v>2015</c:v>
                </c:pt>
                <c:pt idx="43">
                  <c:v>2015</c:v>
                </c:pt>
                <c:pt idx="44">
                  <c:v>2015</c:v>
                </c:pt>
                <c:pt idx="45">
                  <c:v>2015</c:v>
                </c:pt>
                <c:pt idx="46">
                  <c:v>2015</c:v>
                </c:pt>
                <c:pt idx="47">
                  <c:v>2015</c:v>
                </c:pt>
                <c:pt idx="48">
                  <c:v>2016</c:v>
                </c:pt>
                <c:pt idx="49">
                  <c:v>2016</c:v>
                </c:pt>
                <c:pt idx="50">
                  <c:v>2016</c:v>
                </c:pt>
                <c:pt idx="51">
                  <c:v>2016</c:v>
                </c:pt>
                <c:pt idx="52">
                  <c:v>2016</c:v>
                </c:pt>
                <c:pt idx="53">
                  <c:v>2016</c:v>
                </c:pt>
                <c:pt idx="54">
                  <c:v>2016</c:v>
                </c:pt>
                <c:pt idx="55">
                  <c:v>2016</c:v>
                </c:pt>
                <c:pt idx="56">
                  <c:v>2016</c:v>
                </c:pt>
                <c:pt idx="57">
                  <c:v>2016</c:v>
                </c:pt>
                <c:pt idx="58">
                  <c:v>2016</c:v>
                </c:pt>
                <c:pt idx="59">
                  <c:v>2016</c:v>
                </c:pt>
                <c:pt idx="60">
                  <c:v>2017</c:v>
                </c:pt>
                <c:pt idx="61">
                  <c:v>2017</c:v>
                </c:pt>
                <c:pt idx="62">
                  <c:v>2017</c:v>
                </c:pt>
                <c:pt idx="63">
                  <c:v>2017</c:v>
                </c:pt>
                <c:pt idx="64">
                  <c:v>2017</c:v>
                </c:pt>
                <c:pt idx="65">
                  <c:v>2017</c:v>
                </c:pt>
                <c:pt idx="66">
                  <c:v>2017</c:v>
                </c:pt>
                <c:pt idx="67">
                  <c:v>2017</c:v>
                </c:pt>
                <c:pt idx="68">
                  <c:v>2017</c:v>
                </c:pt>
                <c:pt idx="69">
                  <c:v>2017</c:v>
                </c:pt>
                <c:pt idx="70">
                  <c:v>2017</c:v>
                </c:pt>
                <c:pt idx="71">
                  <c:v>2017</c:v>
                </c:pt>
                <c:pt idx="72">
                  <c:v>2018</c:v>
                </c:pt>
                <c:pt idx="73">
                  <c:v>2018</c:v>
                </c:pt>
                <c:pt idx="74">
                  <c:v>2018</c:v>
                </c:pt>
                <c:pt idx="75">
                  <c:v>2018</c:v>
                </c:pt>
                <c:pt idx="76">
                  <c:v>2018</c:v>
                </c:pt>
                <c:pt idx="77">
                  <c:v>2018</c:v>
                </c:pt>
                <c:pt idx="78">
                  <c:v>2018</c:v>
                </c:pt>
                <c:pt idx="79">
                  <c:v>2018</c:v>
                </c:pt>
                <c:pt idx="80">
                  <c:v>2018</c:v>
                </c:pt>
                <c:pt idx="81">
                  <c:v>2018</c:v>
                </c:pt>
                <c:pt idx="82">
                  <c:v>2018</c:v>
                </c:pt>
                <c:pt idx="83">
                  <c:v>2018</c:v>
                </c:pt>
                <c:pt idx="84">
                  <c:v>2019</c:v>
                </c:pt>
                <c:pt idx="85">
                  <c:v>2019</c:v>
                </c:pt>
                <c:pt idx="86">
                  <c:v>2019</c:v>
                </c:pt>
                <c:pt idx="87">
                  <c:v>2019</c:v>
                </c:pt>
                <c:pt idx="88">
                  <c:v>2019</c:v>
                </c:pt>
                <c:pt idx="89">
                  <c:v>2019</c:v>
                </c:pt>
                <c:pt idx="90">
                  <c:v>2019</c:v>
                </c:pt>
                <c:pt idx="91">
                  <c:v>2019</c:v>
                </c:pt>
                <c:pt idx="92">
                  <c:v>2019</c:v>
                </c:pt>
                <c:pt idx="93">
                  <c:v>2019</c:v>
                </c:pt>
                <c:pt idx="94">
                  <c:v>2019</c:v>
                </c:pt>
                <c:pt idx="95">
                  <c:v>2019</c:v>
                </c:pt>
                <c:pt idx="96">
                  <c:v>2020</c:v>
                </c:pt>
                <c:pt idx="97">
                  <c:v>2020</c:v>
                </c:pt>
                <c:pt idx="98">
                  <c:v>2020</c:v>
                </c:pt>
                <c:pt idx="99">
                  <c:v>2020</c:v>
                </c:pt>
                <c:pt idx="100">
                  <c:v>2020</c:v>
                </c:pt>
                <c:pt idx="101">
                  <c:v>2020</c:v>
                </c:pt>
                <c:pt idx="102">
                  <c:v>2020</c:v>
                </c:pt>
                <c:pt idx="103">
                  <c:v>2020</c:v>
                </c:pt>
                <c:pt idx="104">
                  <c:v>2020</c:v>
                </c:pt>
                <c:pt idx="105">
                  <c:v>2020</c:v>
                </c:pt>
                <c:pt idx="106">
                  <c:v>2020</c:v>
                </c:pt>
                <c:pt idx="107">
                  <c:v>2020</c:v>
                </c:pt>
                <c:pt idx="108">
                  <c:v>2021</c:v>
                </c:pt>
                <c:pt idx="109">
                  <c:v>2021</c:v>
                </c:pt>
                <c:pt idx="110">
                  <c:v>2021</c:v>
                </c:pt>
                <c:pt idx="111">
                  <c:v>2021</c:v>
                </c:pt>
                <c:pt idx="112">
                  <c:v>2021</c:v>
                </c:pt>
                <c:pt idx="113">
                  <c:v>2021</c:v>
                </c:pt>
                <c:pt idx="114">
                  <c:v>2021</c:v>
                </c:pt>
                <c:pt idx="115">
                  <c:v>2021</c:v>
                </c:pt>
                <c:pt idx="116">
                  <c:v>2021</c:v>
                </c:pt>
                <c:pt idx="117">
                  <c:v>2021</c:v>
                </c:pt>
                <c:pt idx="118">
                  <c:v>2021</c:v>
                </c:pt>
                <c:pt idx="119">
                  <c:v>2021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</c:strCache>
            </c:strRef>
          </c:cat>
          <c:val>
            <c:numRef>
              <c:f>Sheet1!$D$4:$D$127</c:f>
              <c:numCache>
                <c:formatCode>General</c:formatCode>
                <c:ptCount val="12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E0-492A-B68C-89A6A6A86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91601728"/>
        <c:axId val="-1329518400"/>
      </c:lineChart>
      <c:catAx>
        <c:axId val="-1491601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Calibri"/>
              </a:defRPr>
            </a:pPr>
            <a:endParaRPr lang="de-DE"/>
          </a:p>
        </c:txPr>
        <c:crossAx val="-1329518400"/>
        <c:crosses val="autoZero"/>
        <c:auto val="1"/>
        <c:lblAlgn val="ctr"/>
        <c:lblOffset val="100"/>
        <c:tickLblSkip val="24"/>
        <c:tickMarkSkip val="2"/>
        <c:noMultiLvlLbl val="1"/>
      </c:catAx>
      <c:valAx>
        <c:axId val="-1329518400"/>
        <c:scaling>
          <c:orientation val="minMax"/>
          <c:min val="3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Calibri"/>
              </a:defRPr>
            </a:pPr>
            <a:endParaRPr lang="de-DE"/>
          </a:p>
        </c:txPr>
        <c:crossAx val="-1491601728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8647485558399"/>
          <c:y val="7.4287400000000003E-2"/>
          <c:w val="0.82052914577301495"/>
          <c:h val="0.82059700000000002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Sheet1!$A$5:$A$25</c:f>
              <c:numCache>
                <c:formatCode>General</c:formatCode>
                <c:ptCount val="21"/>
                <c:pt idx="0">
                  <c:v>2017</c:v>
                </c:pt>
                <c:pt idx="1">
                  <c:v>2017</c:v>
                </c:pt>
                <c:pt idx="2">
                  <c:v>2017</c:v>
                </c:pt>
                <c:pt idx="3">
                  <c:v>2017</c:v>
                </c:pt>
                <c:pt idx="4">
                  <c:v>2018</c:v>
                </c:pt>
                <c:pt idx="5">
                  <c:v>2018</c:v>
                </c:pt>
                <c:pt idx="6">
                  <c:v>2018</c:v>
                </c:pt>
                <c:pt idx="7">
                  <c:v>2018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Sheet1!$C$5:$C$25</c:f>
              <c:numCache>
                <c:formatCode>0.0</c:formatCode>
                <c:ptCount val="21"/>
                <c:pt idx="0">
                  <c:v>103.99317406143345</c:v>
                </c:pt>
                <c:pt idx="1">
                  <c:v>110.71672354948805</c:v>
                </c:pt>
                <c:pt idx="2">
                  <c:v>113.89078498293514</c:v>
                </c:pt>
                <c:pt idx="3">
                  <c:v>132.83276450511943</c:v>
                </c:pt>
                <c:pt idx="4">
                  <c:v>127.23549488054606</c:v>
                </c:pt>
                <c:pt idx="5">
                  <c:v>113.17406143344711</c:v>
                </c:pt>
                <c:pt idx="6">
                  <c:v>111.94539249146757</c:v>
                </c:pt>
                <c:pt idx="7">
                  <c:v>115.6655290102389</c:v>
                </c:pt>
                <c:pt idx="8">
                  <c:v>94.505119453924905</c:v>
                </c:pt>
                <c:pt idx="9">
                  <c:v>81.569965870307172</c:v>
                </c:pt>
                <c:pt idx="10">
                  <c:v>73.549488054607508</c:v>
                </c:pt>
                <c:pt idx="11">
                  <c:v>79.863481228668959</c:v>
                </c:pt>
                <c:pt idx="12">
                  <c:v>64.334470989761101</c:v>
                </c:pt>
                <c:pt idx="13">
                  <c:v>43.242320819112635</c:v>
                </c:pt>
                <c:pt idx="14">
                  <c:v>53.68600682593857</c:v>
                </c:pt>
                <c:pt idx="15">
                  <c:v>68.600682593856661</c:v>
                </c:pt>
                <c:pt idx="16">
                  <c:v>81.706484641638227</c:v>
                </c:pt>
                <c:pt idx="17">
                  <c:v>87.542662116040944</c:v>
                </c:pt>
                <c:pt idx="18">
                  <c:v>90.819112627986343</c:v>
                </c:pt>
                <c:pt idx="19">
                  <c:v>104.53924914675767</c:v>
                </c:pt>
                <c:pt idx="20">
                  <c:v>117.74744027303754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94-4CA3-8A9A-2E37E6565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91601728"/>
        <c:axId val="-1329518400"/>
      </c:lineChart>
      <c:catAx>
        <c:axId val="-1491601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</a:defRPr>
            </a:pPr>
            <a:endParaRPr lang="de-DE"/>
          </a:p>
        </c:txPr>
        <c:crossAx val="-1329518400"/>
        <c:crosses val="autoZero"/>
        <c:auto val="1"/>
        <c:lblAlgn val="ctr"/>
        <c:lblOffset val="100"/>
        <c:tickLblSkip val="4"/>
        <c:tickMarkSkip val="2"/>
        <c:noMultiLvlLbl val="1"/>
      </c:catAx>
      <c:valAx>
        <c:axId val="-1329518400"/>
        <c:scaling>
          <c:orientation val="minMax"/>
          <c:max val="14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Calibri"/>
              </a:defRPr>
            </a:pPr>
            <a:endParaRPr lang="de-DE"/>
          </a:p>
        </c:txPr>
        <c:crossAx val="-1491601728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8638888888888"/>
          <c:y val="7.4287407407407413E-2"/>
          <c:w val="0.82052914577301495"/>
          <c:h val="0.82059700000000002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Sheet1!$A$6:$A$25</c:f>
              <c:numCache>
                <c:formatCode>General</c:formatCode>
                <c:ptCount val="20"/>
                <c:pt idx="0">
                  <c:v>2017</c:v>
                </c:pt>
                <c:pt idx="1">
                  <c:v>2017</c:v>
                </c:pt>
                <c:pt idx="2">
                  <c:v>2017</c:v>
                </c:pt>
                <c:pt idx="3">
                  <c:v>2017</c:v>
                </c:pt>
                <c:pt idx="4">
                  <c:v>2018</c:v>
                </c:pt>
                <c:pt idx="5">
                  <c:v>2018</c:v>
                </c:pt>
                <c:pt idx="6">
                  <c:v>2018</c:v>
                </c:pt>
                <c:pt idx="7">
                  <c:v>2018</c:v>
                </c:pt>
                <c:pt idx="8">
                  <c:v>2019</c:v>
                </c:pt>
                <c:pt idx="9">
                  <c:v>2019</c:v>
                </c:pt>
                <c:pt idx="10">
                  <c:v>2019</c:v>
                </c:pt>
                <c:pt idx="11">
                  <c:v>2019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</c:numCache>
            </c:numRef>
          </c:cat>
          <c:val>
            <c:numRef>
              <c:f>Sheet1!$C$6:$C$25</c:f>
              <c:numCache>
                <c:formatCode>0.0</c:formatCode>
                <c:ptCount val="20"/>
                <c:pt idx="0">
                  <c:v>114.44553632216852</c:v>
                </c:pt>
                <c:pt idx="1">
                  <c:v>109.23925698425791</c:v>
                </c:pt>
                <c:pt idx="2">
                  <c:v>104.98697232702092</c:v>
                </c:pt>
                <c:pt idx="3">
                  <c:v>129.97535508082149</c:v>
                </c:pt>
                <c:pt idx="4">
                  <c:v>126.50435119435734</c:v>
                </c:pt>
                <c:pt idx="5">
                  <c:v>118.71791325945938</c:v>
                </c:pt>
                <c:pt idx="6">
                  <c:v>105.83962036991002</c:v>
                </c:pt>
                <c:pt idx="7">
                  <c:v>119.30999896738548</c:v>
                </c:pt>
                <c:pt idx="8">
                  <c:v>105.67934269094378</c:v>
                </c:pt>
                <c:pt idx="9">
                  <c:v>86.859957731757873</c:v>
                </c:pt>
                <c:pt idx="10">
                  <c:v>76.639204352174374</c:v>
                </c:pt>
                <c:pt idx="11">
                  <c:v>90.546069239543684</c:v>
                </c:pt>
                <c:pt idx="12">
                  <c:v>77.889102367835804</c:v>
                </c:pt>
                <c:pt idx="13">
                  <c:v>47.606660426406918</c:v>
                </c:pt>
                <c:pt idx="14">
                  <c:v>57.931351626837788</c:v>
                </c:pt>
                <c:pt idx="15">
                  <c:v>79.620039869159797</c:v>
                </c:pt>
                <c:pt idx="16">
                  <c:v>105.46776786548375</c:v>
                </c:pt>
                <c:pt idx="17">
                  <c:v>103.99775374063375</c:v>
                </c:pt>
                <c:pt idx="18">
                  <c:v>98.508048701341067</c:v>
                </c:pt>
                <c:pt idx="19">
                  <c:v>115.66738199542131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D1-4262-A0F0-5A9CF4E58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91601728"/>
        <c:axId val="-1329518400"/>
      </c:lineChart>
      <c:catAx>
        <c:axId val="-1491601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</a:defRPr>
            </a:pPr>
            <a:endParaRPr lang="de-DE"/>
          </a:p>
        </c:txPr>
        <c:crossAx val="-1329518400"/>
        <c:crosses val="autoZero"/>
        <c:auto val="1"/>
        <c:lblAlgn val="ctr"/>
        <c:lblOffset val="100"/>
        <c:tickLblSkip val="4"/>
        <c:tickMarkSkip val="2"/>
        <c:noMultiLvlLbl val="1"/>
      </c:catAx>
      <c:valAx>
        <c:axId val="-1329518400"/>
        <c:scaling>
          <c:orientation val="minMax"/>
          <c:max val="14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Calibri"/>
              </a:defRPr>
            </a:pPr>
            <a:endParaRPr lang="de-DE"/>
          </a:p>
        </c:txPr>
        <c:crossAx val="-1491601728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96500000000001"/>
          <c:y val="7.4287400000000003E-2"/>
          <c:w val="0.85103499999999999"/>
          <c:h val="0.820597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79-1A46-8E7C-97D00B16C2FA}"/>
              </c:ext>
            </c:extLst>
          </c:dPt>
          <c:cat>
            <c:numRef>
              <c:f>Sheet1!$B$4:$F$4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 formatCode="#,##0">
                  <c:v>27</c:v>
                </c:pt>
                <c:pt idx="1">
                  <c:v>29.333300000000001</c:v>
                </c:pt>
                <c:pt idx="2">
                  <c:v>28.524000000000001</c:v>
                </c:pt>
                <c:pt idx="3">
                  <c:v>21.379000000000001</c:v>
                </c:pt>
                <c:pt idx="4">
                  <c:v>23.824999999999999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79-1A46-8E7C-97D00B16C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24139648"/>
        <c:axId val="-1224138288"/>
      </c:barChart>
      <c:catAx>
        <c:axId val="-122413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Calibri"/>
              </a:defRPr>
            </a:pPr>
            <a:endParaRPr lang="de-DE"/>
          </a:p>
        </c:txPr>
        <c:crossAx val="-1224138288"/>
        <c:crosses val="autoZero"/>
        <c:auto val="1"/>
        <c:lblAlgn val="ctr"/>
        <c:lblOffset val="100"/>
        <c:noMultiLvlLbl val="1"/>
      </c:catAx>
      <c:valAx>
        <c:axId val="-1224138288"/>
        <c:scaling>
          <c:orientation val="minMax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Calibri"/>
              </a:defRPr>
            </a:pPr>
            <a:endParaRPr lang="de-DE"/>
          </a:p>
        </c:txPr>
        <c:crossAx val="-1224139648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96500000000001"/>
          <c:y val="7.4287400000000003E-2"/>
          <c:w val="0.85103499999999999"/>
          <c:h val="0.820597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21-45FE-93DB-960DE9D485F9}"/>
              </c:ext>
            </c:extLst>
          </c:dPt>
          <c:cat>
            <c:numRef>
              <c:f>Sheet1!$B$4:$F$4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 formatCode="#,##0">
                  <c:v>16</c:v>
                </c:pt>
                <c:pt idx="1">
                  <c:v>17.125</c:v>
                </c:pt>
                <c:pt idx="2">
                  <c:v>17.04</c:v>
                </c:pt>
                <c:pt idx="3">
                  <c:v>12.202999999999999</c:v>
                </c:pt>
                <c:pt idx="4">
                  <c:v>12.878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21-45FE-93DB-960DE9D4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24139648"/>
        <c:axId val="-1224138288"/>
      </c:barChart>
      <c:catAx>
        <c:axId val="-122413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Calibri"/>
              </a:defRPr>
            </a:pPr>
            <a:endParaRPr lang="de-DE"/>
          </a:p>
        </c:txPr>
        <c:crossAx val="-1224138288"/>
        <c:crosses val="autoZero"/>
        <c:auto val="1"/>
        <c:lblAlgn val="ctr"/>
        <c:lblOffset val="100"/>
        <c:noMultiLvlLbl val="1"/>
      </c:catAx>
      <c:valAx>
        <c:axId val="-1224138288"/>
        <c:scaling>
          <c:orientation val="minMax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Calibri"/>
              </a:defRPr>
            </a:pPr>
            <a:endParaRPr lang="de-DE"/>
          </a:p>
        </c:txPr>
        <c:crossAx val="-1224139648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0.85639</cdr:x>
      <cdr:y>0.22691</cdr:y>
    </cdr:from>
    <cdr:to>
      <cdr:x>0.99375</cdr:x>
      <cdr:y>0.42727</cdr:y>
    </cdr:to>
    <cdr:sp macro="" textlink="">
      <cdr:nvSpPr>
        <cdr:cNvPr id="2" name="Textfeld 15">
          <a:extLst xmlns:a="http://schemas.openxmlformats.org/drawingml/2006/main">
            <a:ext uri="{FF2B5EF4-FFF2-40B4-BE49-F238E27FC236}">
              <a16:creationId xmlns:a16="http://schemas.microsoft.com/office/drawing/2014/main" id="{1FA287F0-E57C-AB52-BBF4-C7CA4B873B91}"/>
            </a:ext>
          </a:extLst>
        </cdr:cNvPr>
        <cdr:cNvSpPr txBox="1"/>
      </cdr:nvSpPr>
      <cdr:spPr>
        <a:xfrm xmlns:a="http://schemas.openxmlformats.org/drawingml/2006/main">
          <a:off x="2611236" y="601282"/>
          <a:ext cx="418846" cy="5309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1pPr>
          <a:lvl2pPr marL="0" marR="0" indent="457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2pPr>
          <a:lvl3pPr marL="0" marR="0" indent="914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3pPr>
          <a:lvl4pPr marL="0" marR="0" indent="1371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4pPr>
          <a:lvl5pPr marL="0" marR="0" indent="18288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5pPr>
          <a:lvl6pPr marL="0" marR="0" indent="22860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6pPr>
          <a:lvl7pPr marL="0" marR="0" indent="2743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7pPr>
          <a:lvl8pPr marL="0" marR="0" indent="3200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8pPr>
          <a:lvl9pPr marL="0" marR="0" indent="3657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defRPr>
          </a:lvl9pPr>
        </a:lstStyle>
        <a:p xmlns:a="http://schemas.openxmlformats.org/drawingml/2006/main">
          <a: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de-DE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Arial" panose="020B0604020202020204" pitchFamily="34" charset="0"/>
              <a:sym typeface="Calibri"/>
            </a:rPr>
            <a:t>+</a:t>
          </a:r>
          <a:r>
            <a:rPr lang="de-DE" sz="1050" b="1" dirty="0">
              <a:cs typeface="Arial" panose="020B0604020202020204" pitchFamily="34" charset="0"/>
            </a:rPr>
            <a:t>6</a:t>
          </a:r>
          <a:r>
            <a:rPr kumimoji="0" lang="de-DE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Arial" panose="020B0604020202020204" pitchFamily="34" charset="0"/>
              <a:sym typeface="Calibri"/>
            </a:rPr>
            <a:t>%</a:t>
          </a:r>
        </a:p>
        <a:p xmlns:a="http://schemas.openxmlformats.org/drawingml/2006/main">
          <a: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de-DE" sz="18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69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A953CAF3-5C8A-B94F-8401-6C910BBEE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32" y="-458788"/>
            <a:ext cx="2775377" cy="185025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itel_Text und Foto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906608" y="3068725"/>
            <a:ext cx="1832696" cy="14080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" name="Titeltext"/>
          <p:cNvSpPr txBox="1">
            <a:spLocks noGrp="1"/>
          </p:cNvSpPr>
          <p:nvPr>
            <p:ph type="title"/>
          </p:nvPr>
        </p:nvSpPr>
        <p:spPr>
          <a:xfrm>
            <a:off x="457200" y="747"/>
            <a:ext cx="5581945" cy="85725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dirty="0"/>
              <a:t>Titeltext</a:t>
            </a:r>
          </a:p>
        </p:txBody>
      </p:sp>
      <p:sp>
        <p:nvSpPr>
          <p:cNvPr id="44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57200" y="1212850"/>
            <a:ext cx="8229600" cy="1798798"/>
          </a:xfrm>
          <a:prstGeom prst="rect">
            <a:avLst/>
          </a:prstGeom>
        </p:spPr>
        <p:txBody>
          <a:bodyPr/>
          <a:lstStyle/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47" name="Textplatzhalter 17"/>
          <p:cNvSpPr>
            <a:spLocks noGrp="1"/>
          </p:cNvSpPr>
          <p:nvPr>
            <p:ph type="body" sz="quarter" idx="17"/>
          </p:nvPr>
        </p:nvSpPr>
        <p:spPr>
          <a:xfrm>
            <a:off x="0" y="3068725"/>
            <a:ext cx="906608" cy="1408026"/>
          </a:xfrm>
          <a:prstGeom prst="rect">
            <a:avLst/>
          </a:prstGeom>
          <a:solidFill>
            <a:srgbClr val="E74E10"/>
          </a:solidFill>
        </p:spPr>
        <p:txBody>
          <a:bodyPr/>
          <a:lstStyle/>
          <a:p>
            <a:pPr>
              <a:spcBef>
                <a:spcPts val="0"/>
              </a:spcBef>
              <a:defRPr sz="100">
                <a:solidFill>
                  <a:srgbClr val="DE390E"/>
                </a:solidFill>
              </a:defRPr>
            </a:pPr>
            <a:endParaRPr/>
          </a:p>
        </p:txBody>
      </p:sp>
      <p:sp>
        <p:nvSpPr>
          <p:cNvPr id="49" name="Textplatzhalter 5"/>
          <p:cNvSpPr>
            <a:spLocks noGrp="1"/>
          </p:cNvSpPr>
          <p:nvPr>
            <p:ph type="body" sz="quarter" idx="19"/>
          </p:nvPr>
        </p:nvSpPr>
        <p:spPr>
          <a:xfrm>
            <a:off x="457200" y="857250"/>
            <a:ext cx="5581650" cy="3556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>
                <a:solidFill>
                  <a:srgbClr val="E74E10"/>
                </a:solidFill>
              </a:defRPr>
            </a:pPr>
            <a:endParaRPr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21"/>
          </p:nvPr>
        </p:nvSpPr>
        <p:spPr>
          <a:xfrm>
            <a:off x="8237392" y="3068725"/>
            <a:ext cx="906608" cy="1408026"/>
          </a:xfrm>
          <a:prstGeom prst="rect">
            <a:avLst/>
          </a:prstGeom>
          <a:solidFill>
            <a:srgbClr val="0E7BCD"/>
          </a:solidFill>
        </p:spPr>
        <p:txBody>
          <a:bodyPr/>
          <a:lstStyle/>
          <a:p>
            <a:pPr>
              <a:spcBef>
                <a:spcPts val="0"/>
              </a:spcBef>
              <a:defRPr sz="100">
                <a:solidFill>
                  <a:srgbClr val="DE390E"/>
                </a:solidFill>
              </a:defRPr>
            </a:pPr>
            <a:endParaRPr dirty="0"/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22"/>
          </p:nvPr>
        </p:nvSpPr>
        <p:spPr>
          <a:xfrm>
            <a:off x="2739304" y="3068725"/>
            <a:ext cx="1832696" cy="14080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23"/>
          </p:nvPr>
        </p:nvSpPr>
        <p:spPr>
          <a:xfrm>
            <a:off x="4572000" y="3068725"/>
            <a:ext cx="1832696" cy="14080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" name="Bildplatzhalter 11"/>
          <p:cNvSpPr>
            <a:spLocks noGrp="1"/>
          </p:cNvSpPr>
          <p:nvPr>
            <p:ph type="pic" sz="quarter" idx="24"/>
          </p:nvPr>
        </p:nvSpPr>
        <p:spPr>
          <a:xfrm>
            <a:off x="6404696" y="3068725"/>
            <a:ext cx="1832696" cy="14080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" name="1"/>
          <p:cNvSpPr txBox="1"/>
          <p:nvPr userDrawn="1"/>
        </p:nvSpPr>
        <p:spPr>
          <a:xfrm>
            <a:off x="-911197" y="5470272"/>
            <a:ext cx="46836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5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el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>
              <a:defRPr cap="all"/>
            </a:lvl1pPr>
          </a:lstStyle>
          <a:p>
            <a:r>
              <a:rPr dirty="0"/>
              <a:t>Titeltext</a:t>
            </a:r>
          </a:p>
        </p:txBody>
      </p:sp>
      <p:sp>
        <p:nvSpPr>
          <p:cNvPr id="11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11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855376" y="4789142"/>
            <a:ext cx="258625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855376" y="4789142"/>
            <a:ext cx="258625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el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5583600" cy="87153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dirty="0"/>
              <a:t>Titeltext</a:t>
            </a:r>
          </a:p>
        </p:txBody>
      </p:sp>
      <p:sp>
        <p:nvSpPr>
          <p:cNvPr id="171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575050" y="1076327"/>
            <a:ext cx="5111750" cy="3400424"/>
          </a:xfrm>
          <a:prstGeom prst="rect">
            <a:avLst/>
          </a:prstGeom>
        </p:spPr>
        <p:txBody>
          <a:bodyPr/>
          <a:lstStyle/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172" name="Textplatzhalter 3"/>
          <p:cNvSpPr>
            <a:spLocks noGrp="1"/>
          </p:cNvSpPr>
          <p:nvPr>
            <p:ph type="body" sz="half" idx="13"/>
          </p:nvPr>
        </p:nvSpPr>
        <p:spPr>
          <a:xfrm>
            <a:off x="457200" y="1076327"/>
            <a:ext cx="3008315" cy="340042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endParaRPr dirty="0"/>
          </a:p>
        </p:txBody>
      </p:sp>
      <p:sp>
        <p:nvSpPr>
          <p:cNvPr id="17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855376" y="4789142"/>
            <a:ext cx="258625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el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Titeltext</a:t>
            </a:r>
          </a:p>
        </p:txBody>
      </p:sp>
      <p:sp>
        <p:nvSpPr>
          <p:cNvPr id="181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45124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0" indent="457200">
              <a:buSzTx/>
              <a:buFontTx/>
              <a:buNone/>
              <a:defRPr sz="1400"/>
            </a:lvl2pPr>
            <a:lvl3pPr marL="0" indent="914400">
              <a:buSzTx/>
              <a:buFontTx/>
              <a:buNone/>
              <a:defRPr sz="1400"/>
            </a:lvl3pPr>
            <a:lvl4pPr marL="0" indent="1371600">
              <a:buSzTx/>
              <a:buFontTx/>
              <a:buNone/>
              <a:defRPr sz="1400"/>
            </a:lvl4pPr>
            <a:lvl5pPr marL="0" indent="1828800">
              <a:buSzTx/>
              <a:buFontTx/>
              <a:buNone/>
              <a:defRPr sz="1400"/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182" name="Bildplatzhalt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855376" y="4789142"/>
            <a:ext cx="258625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" descr="Bil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1505" y="4622242"/>
            <a:ext cx="534672" cy="531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" descr="Bil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7423" y="4558227"/>
            <a:ext cx="1408112" cy="32327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el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Titeltext</a:t>
            </a:r>
          </a:p>
        </p:txBody>
      </p:sp>
      <p:sp>
        <p:nvSpPr>
          <p:cNvPr id="9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15" name="Parallelogramm 14"/>
          <p:cNvSpPr/>
          <p:nvPr userDrawn="1"/>
        </p:nvSpPr>
        <p:spPr>
          <a:xfrm rot="-840000">
            <a:off x="271685" y="4618782"/>
            <a:ext cx="434979" cy="354029"/>
          </a:xfrm>
          <a:prstGeom prst="parallelogram">
            <a:avLst/>
          </a:prstGeom>
          <a:solidFill>
            <a:srgbClr val="E84E0F"/>
          </a:solidFill>
          <a:ln w="25400" cap="flat">
            <a:noFill/>
            <a:prstDash val="solid"/>
            <a:round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1"/>
          <p:cNvSpPr txBox="1"/>
          <p:nvPr userDrawn="1"/>
        </p:nvSpPr>
        <p:spPr>
          <a:xfrm>
            <a:off x="254995" y="4622133"/>
            <a:ext cx="46836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5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43D0573F-E6A8-544A-A034-D8625E59002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953CAF3-5C8A-B94F-8401-6C910BBEEB3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02" y="-422503"/>
            <a:ext cx="2775377" cy="1850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61" r:id="rId4"/>
    <p:sldLayoutId id="2147483662" r:id="rId5"/>
    <p:sldLayoutId id="2147483663" r:id="rId6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F7BCD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F7BCD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F7BCD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F7BCD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F7BCD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F7BCD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F7BCD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F7BCD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F7BCD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650875" marR="0" indent="-28575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sz="16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57262" marR="0" indent="-2286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206500" marR="0" indent="-2286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sz="16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495425" marR="0" indent="-2286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sz="16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68879" marR="0" indent="-182879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26079" marR="0" indent="-182879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383279" marR="0" indent="-182879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40479" marR="0" indent="-182879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feld 9"/>
          <p:cNvSpPr txBox="1"/>
          <p:nvPr/>
        </p:nvSpPr>
        <p:spPr>
          <a:xfrm>
            <a:off x="214770" y="694560"/>
            <a:ext cx="5978649" cy="3968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ts val="4400"/>
              </a:lnSpc>
              <a:defRPr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400" dirty="0" err="1">
                <a:solidFill>
                  <a:srgbClr val="E84E0F"/>
                </a:solidFill>
              </a:rPr>
              <a:t>Herzlich</a:t>
            </a:r>
            <a:r>
              <a:rPr sz="2400" dirty="0">
                <a:solidFill>
                  <a:srgbClr val="E84E0F"/>
                </a:solidFill>
              </a:rPr>
              <a:t> </a:t>
            </a:r>
            <a:r>
              <a:rPr sz="2400" dirty="0" err="1">
                <a:solidFill>
                  <a:srgbClr val="E84E0F"/>
                </a:solidFill>
              </a:rPr>
              <a:t>willko</a:t>
            </a:r>
            <a:r>
              <a:rPr lang="de-DE" sz="2400" dirty="0">
                <a:solidFill>
                  <a:srgbClr val="E84E0F"/>
                </a:solidFill>
              </a:rPr>
              <a:t>m</a:t>
            </a:r>
            <a:r>
              <a:rPr sz="2400" dirty="0">
                <a:solidFill>
                  <a:srgbClr val="E84E0F"/>
                </a:solidFill>
              </a:rPr>
              <a:t>men </a:t>
            </a:r>
            <a:r>
              <a:rPr sz="2400" dirty="0" err="1">
                <a:solidFill>
                  <a:srgbClr val="E84E0F"/>
                </a:solidFill>
              </a:rPr>
              <a:t>zur</a:t>
            </a:r>
            <a:r>
              <a:rPr sz="2400" dirty="0">
                <a:solidFill>
                  <a:srgbClr val="E84E0F"/>
                </a:solidFill>
              </a:rPr>
              <a:t> </a:t>
            </a:r>
            <a:endParaRPr lang="de-DE" sz="2400" dirty="0">
              <a:solidFill>
                <a:srgbClr val="E84E0F"/>
              </a:solidFill>
            </a:endParaRPr>
          </a:p>
          <a:p>
            <a:pPr>
              <a:lnSpc>
                <a:spcPts val="4400"/>
              </a:lnSpc>
              <a:defRPr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400" dirty="0">
                <a:solidFill>
                  <a:srgbClr val="E84E0F"/>
                </a:solidFill>
              </a:rPr>
              <a:t>METAV</a:t>
            </a:r>
            <a:r>
              <a:rPr lang="de-DE" sz="2400" dirty="0">
                <a:solidFill>
                  <a:srgbClr val="E84E0F"/>
                </a:solidFill>
              </a:rPr>
              <a:t> 2022 </a:t>
            </a:r>
            <a:r>
              <a:rPr sz="2400" dirty="0" err="1">
                <a:solidFill>
                  <a:srgbClr val="E84E0F"/>
                </a:solidFill>
              </a:rPr>
              <a:t>Pressekonferenz</a:t>
            </a:r>
            <a:endParaRPr lang="de-DE" sz="2400" dirty="0">
              <a:solidFill>
                <a:srgbClr val="E84E0F"/>
              </a:solidFill>
            </a:endParaRPr>
          </a:p>
          <a:p>
            <a:pPr>
              <a:lnSpc>
                <a:spcPts val="4400"/>
              </a:lnSpc>
              <a:defRPr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de-DE" sz="2400" dirty="0">
              <a:solidFill>
                <a:srgbClr val="E84E0F"/>
              </a:solidFill>
            </a:endParaRPr>
          </a:p>
          <a:p>
            <a:pPr>
              <a:lnSpc>
                <a:spcPts val="4400"/>
              </a:lnSpc>
              <a:defRPr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2400" dirty="0">
                <a:solidFill>
                  <a:srgbClr val="E84E0F"/>
                </a:solidFill>
              </a:rPr>
              <a:t>Welcome to the</a:t>
            </a:r>
          </a:p>
          <a:p>
            <a:pPr>
              <a:lnSpc>
                <a:spcPts val="4400"/>
              </a:lnSpc>
              <a:defRPr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2400" dirty="0">
                <a:solidFill>
                  <a:srgbClr val="E84E0F"/>
                </a:solidFill>
              </a:rPr>
              <a:t>METAV 2022 press conference </a:t>
            </a:r>
          </a:p>
          <a:p>
            <a:pPr>
              <a:lnSpc>
                <a:spcPts val="4400"/>
              </a:lnSpc>
              <a:defRPr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2400" dirty="0">
              <a:solidFill>
                <a:srgbClr val="E84E0F"/>
              </a:solidFill>
            </a:endParaRPr>
          </a:p>
          <a:p>
            <a:pPr>
              <a:lnSpc>
                <a:spcPts val="4400"/>
              </a:lnSpc>
              <a:defRPr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1200" dirty="0">
                <a:solidFill>
                  <a:srgbClr val="E84E0F"/>
                </a:solidFill>
              </a:rPr>
              <a:t>11. Mai 2022 / May 11, 2022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A1662983-525D-F4E5-68BC-74BBDAF12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81" y="821213"/>
            <a:ext cx="6322325" cy="44729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el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Aussteller der METAV 2022/</a:t>
            </a:r>
            <a:r>
              <a:rPr lang="de-DE" dirty="0" err="1"/>
              <a:t>exhibitors</a:t>
            </a:r>
            <a:r>
              <a:rPr lang="de-DE" dirty="0"/>
              <a:t> of METAV 2022</a:t>
            </a:r>
            <a:endParaRPr dirty="0"/>
          </a:p>
        </p:txBody>
      </p:sp>
      <p:sp>
        <p:nvSpPr>
          <p:cNvPr id="24" name="Textplatzhalter 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r">
              <a:spcBef>
                <a:spcPts val="200"/>
              </a:spcBef>
              <a:buSzTx/>
              <a:buFontTx/>
              <a:buNone/>
              <a:defRPr sz="900"/>
            </a:lvl1pPr>
          </a:lstStyle>
          <a:p>
            <a:r>
              <a:rPr dirty="0">
                <a:solidFill>
                  <a:schemeClr val="bg1"/>
                </a:solidFill>
              </a:rPr>
              <a:t>Bildquelle:</a:t>
            </a:r>
            <a:r>
              <a:rPr lang="de-DE" dirty="0">
                <a:solidFill>
                  <a:schemeClr val="bg1"/>
                </a:solidFill>
              </a:rPr>
              <a:t> VDW</a:t>
            </a:r>
            <a:r>
              <a:rPr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3"/>
          </p:nvPr>
        </p:nvSpPr>
        <p:spPr>
          <a:xfrm>
            <a:off x="457199" y="1076327"/>
            <a:ext cx="6261035" cy="3400424"/>
          </a:xfrm>
        </p:spPr>
        <p:txBody>
          <a:bodyPr anchor="ctr" anchorCtr="0">
            <a:noAutofit/>
          </a:bodyPr>
          <a:lstStyle/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200" dirty="0"/>
              <a:t>Rund 180 Aussteller aus 15 Ländern/</a:t>
            </a:r>
            <a:r>
              <a:rPr lang="de-DE" sz="1200" dirty="0" err="1"/>
              <a:t>some</a:t>
            </a:r>
            <a:r>
              <a:rPr lang="de-DE" sz="1200" dirty="0"/>
              <a:t> 180 </a:t>
            </a:r>
            <a:r>
              <a:rPr lang="de-DE" sz="1200" dirty="0" err="1"/>
              <a:t>exhibitors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15 countries</a:t>
            </a:r>
          </a:p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200" dirty="0"/>
              <a:t>10 Aussteller auf der METAV Area/10 </a:t>
            </a:r>
            <a:r>
              <a:rPr lang="de-DE" sz="1200" dirty="0" err="1"/>
              <a:t>exhibitors</a:t>
            </a:r>
            <a:r>
              <a:rPr lang="de-DE" sz="1200" dirty="0"/>
              <a:t> at </a:t>
            </a:r>
            <a:r>
              <a:rPr lang="de-DE" sz="1200" dirty="0" err="1"/>
              <a:t>the</a:t>
            </a:r>
            <a:r>
              <a:rPr lang="de-DE" sz="1200" dirty="0"/>
              <a:t> METAV Area</a:t>
            </a:r>
          </a:p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200" dirty="0"/>
              <a:t>14 Start-ups aus 3 Ländern/14 </a:t>
            </a:r>
            <a:r>
              <a:rPr lang="de-DE" sz="1200" dirty="0" err="1"/>
              <a:t>startups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3 countries</a:t>
            </a:r>
          </a:p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200" dirty="0"/>
              <a:t>Stärkste Produktgruppen: Software für die Produktion und Produktionsplanung, Sicherheit und Umwelt, Software für Produktentwicklung, Entsorgung, Bearbeitungszentren/</a:t>
            </a:r>
            <a:r>
              <a:rPr lang="en-US" sz="1200" dirty="0"/>
              <a:t>Leading product categories: software for production and production planning, safety and environment, software for product development, disposal systems, machining centers</a:t>
            </a:r>
            <a:endParaRPr lang="de-DE" sz="1200" dirty="0"/>
          </a:p>
        </p:txBody>
      </p:sp>
      <p:sp>
        <p:nvSpPr>
          <p:cNvPr id="19" name="Textplatzhalter 9"/>
          <p:cNvSpPr>
            <a:spLocks noGrp="1"/>
          </p:cNvSpPr>
          <p:nvPr>
            <p:ph type="body" idx="4294967295"/>
          </p:nvPr>
        </p:nvSpPr>
        <p:spPr>
          <a:xfrm>
            <a:off x="455550" y="757238"/>
            <a:ext cx="5581650" cy="52705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>
              <a:buSzTx/>
              <a:buFontTx/>
              <a:buNone/>
              <a:defRPr b="1">
                <a:solidFill>
                  <a:srgbClr val="E74E10"/>
                </a:solidFill>
              </a:defRPr>
            </a:lvl1pPr>
          </a:lstStyle>
          <a:p>
            <a:r>
              <a:rPr lang="de-DE" sz="1600" dirty="0"/>
              <a:t>METAV als ideale Plattform/METAV </a:t>
            </a:r>
            <a:r>
              <a:rPr lang="de-DE" sz="1600" dirty="0" err="1"/>
              <a:t>as</a:t>
            </a:r>
            <a:r>
              <a:rPr lang="de-DE" sz="1600" dirty="0"/>
              <a:t> ideal </a:t>
            </a:r>
            <a:r>
              <a:rPr lang="de-DE" sz="1600" dirty="0" err="1"/>
              <a:t>platform</a:t>
            </a:r>
            <a:endParaRPr lang="de-DE" sz="1600" dirty="0"/>
          </a:p>
          <a:p>
            <a:endParaRPr lang="de-DE" sz="1600" dirty="0"/>
          </a:p>
          <a:p>
            <a:endParaRPr lang="de-DE" dirty="0">
              <a:solidFill>
                <a:srgbClr val="E84E0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84C4E9-984D-38A8-87E5-BC9758BB7B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1" t="-8543" r="-4047" b="-2225"/>
          <a:stretch/>
        </p:blipFill>
        <p:spPr>
          <a:xfrm>
            <a:off x="2776641" y="319325"/>
            <a:ext cx="6367359" cy="45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18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m 21"/>
          <p:cNvSpPr/>
          <p:nvPr/>
        </p:nvSpPr>
        <p:spPr>
          <a:xfrm rot="-840000">
            <a:off x="5378453" y="2802114"/>
            <a:ext cx="2843144" cy="592667"/>
          </a:xfrm>
          <a:prstGeom prst="parallelogram">
            <a:avLst/>
          </a:prstGeom>
          <a:solidFill>
            <a:srgbClr val="0E7BC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FROM 31 MAY 2022</a:t>
            </a:r>
            <a:endParaRPr kumimoji="0" lang="de-DE" sz="18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</p:txBody>
      </p:sp>
      <p:sp>
        <p:nvSpPr>
          <p:cNvPr id="21" name="Parallelogramm 20"/>
          <p:cNvSpPr/>
          <p:nvPr/>
        </p:nvSpPr>
        <p:spPr>
          <a:xfrm rot="-840000">
            <a:off x="5802443" y="2190112"/>
            <a:ext cx="2935355" cy="592667"/>
          </a:xfrm>
          <a:prstGeom prst="parallelogram">
            <a:avLst/>
          </a:prstGeom>
          <a:solidFill>
            <a:srgbClr val="E84E0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Calibri"/>
              </a:rPr>
              <a:t>AB 31. MAI 2022</a:t>
            </a:r>
          </a:p>
        </p:txBody>
      </p:sp>
      <p:sp>
        <p:nvSpPr>
          <p:cNvPr id="208" name="Titel 3"/>
          <p:cNvSpPr txBox="1">
            <a:spLocks noGrp="1"/>
          </p:cNvSpPr>
          <p:nvPr>
            <p:ph type="title"/>
          </p:nvPr>
        </p:nvSpPr>
        <p:spPr>
          <a:xfrm>
            <a:off x="457199" y="747"/>
            <a:ext cx="5581946" cy="85725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METAV wird hybrid/</a:t>
            </a:r>
            <a:r>
              <a:rPr lang="en-US" dirty="0"/>
              <a:t>METAV goes hybrid</a:t>
            </a:r>
            <a:endParaRPr dirty="0"/>
          </a:p>
        </p:txBody>
      </p:sp>
      <p:sp>
        <p:nvSpPr>
          <p:cNvPr id="209" name="Inhaltsplatzhalter 4"/>
          <p:cNvSpPr txBox="1">
            <a:spLocks noGrp="1"/>
          </p:cNvSpPr>
          <p:nvPr>
            <p:ph type="body" sz="half" idx="1"/>
          </p:nvPr>
        </p:nvSpPr>
        <p:spPr>
          <a:xfrm>
            <a:off x="457200" y="1719524"/>
            <a:ext cx="4335404" cy="285247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200" dirty="0"/>
              <a:t>Web-Sessions ab dem 31. Mai: perfekte Vorbereitung auf den Messebesuch/w</a:t>
            </a:r>
            <a:r>
              <a:rPr lang="en-US" sz="1200" dirty="0"/>
              <a:t>eb sessions from May 31: the perfect preparation for visiting the fair</a:t>
            </a:r>
          </a:p>
          <a:p>
            <a:pPr marL="339470" indent="-339470" defTabSz="452627">
              <a:lnSpc>
                <a:spcPts val="1880"/>
              </a:lnSpc>
              <a:defRPr sz="1584"/>
            </a:pPr>
            <a:r>
              <a:rPr lang="en-US" sz="1200" dirty="0"/>
              <a:t>METAV Forum: </a:t>
            </a:r>
            <a:r>
              <a:rPr lang="en-US" sz="1200" dirty="0" err="1"/>
              <a:t>Austausch</a:t>
            </a:r>
            <a:r>
              <a:rPr lang="en-US" sz="1200" dirty="0"/>
              <a:t> </a:t>
            </a:r>
            <a:r>
              <a:rPr lang="en-US" sz="1200" dirty="0" err="1"/>
              <a:t>vor</a:t>
            </a:r>
            <a:r>
              <a:rPr lang="en-US" sz="1200" dirty="0"/>
              <a:t> Ort, digital </a:t>
            </a:r>
            <a:r>
              <a:rPr lang="en-US" sz="1200" dirty="0" err="1"/>
              <a:t>aufbereitet</a:t>
            </a:r>
            <a:r>
              <a:rPr lang="en-US" sz="1200" dirty="0"/>
              <a:t> für </a:t>
            </a:r>
            <a:r>
              <a:rPr lang="en-US" sz="1200" dirty="0" err="1"/>
              <a:t>Nachbereitung</a:t>
            </a:r>
            <a:r>
              <a:rPr lang="en-US" sz="1200" dirty="0"/>
              <a:t> und Remote-</a:t>
            </a:r>
            <a:r>
              <a:rPr lang="en-US" sz="1200" dirty="0" err="1"/>
              <a:t>Zugang</a:t>
            </a:r>
            <a:r>
              <a:rPr lang="en-US" sz="1200" dirty="0"/>
              <a:t>/METAV Forum: on-site exchange, digitally processed for follow-up and remote access</a:t>
            </a:r>
          </a:p>
          <a:p>
            <a:pPr marL="339470" indent="-339470" defTabSz="452627">
              <a:lnSpc>
                <a:spcPts val="1880"/>
              </a:lnSpc>
              <a:defRPr sz="1584"/>
            </a:pPr>
            <a:r>
              <a:rPr lang="en-US" sz="1200" dirty="0" err="1"/>
              <a:t>Kompetenz</a:t>
            </a:r>
            <a:r>
              <a:rPr lang="en-US" sz="1200" dirty="0"/>
              <a:t> </a:t>
            </a:r>
            <a:r>
              <a:rPr lang="en-US" sz="1200" dirty="0" err="1"/>
              <a:t>pur</a:t>
            </a:r>
            <a:r>
              <a:rPr lang="en-US" sz="1200" dirty="0"/>
              <a:t>: </a:t>
            </a:r>
            <a:r>
              <a:rPr lang="en-US" sz="1200" dirty="0" err="1"/>
              <a:t>Ausstellervideos</a:t>
            </a:r>
            <a:r>
              <a:rPr lang="en-US" sz="1200" dirty="0"/>
              <a:t> am Stand </a:t>
            </a:r>
            <a:r>
              <a:rPr lang="en-US" sz="1200" dirty="0" err="1"/>
              <a:t>oder</a:t>
            </a:r>
            <a:r>
              <a:rPr lang="en-US" sz="1200" dirty="0"/>
              <a:t> </a:t>
            </a:r>
            <a:r>
              <a:rPr lang="en-US" sz="1200" dirty="0" err="1"/>
              <a:t>nach</a:t>
            </a:r>
            <a:r>
              <a:rPr lang="en-US" sz="1200" dirty="0"/>
              <a:t> </a:t>
            </a:r>
            <a:r>
              <a:rPr lang="en-US" sz="1200" dirty="0" err="1"/>
              <a:t>Themen</a:t>
            </a:r>
            <a:r>
              <a:rPr lang="en-US" sz="1200" dirty="0"/>
              <a:t> </a:t>
            </a:r>
            <a:r>
              <a:rPr lang="en-US" sz="1200" dirty="0" err="1"/>
              <a:t>geordnet</a:t>
            </a:r>
            <a:r>
              <a:rPr lang="en-US" sz="1200" dirty="0"/>
              <a:t>/pure expertise: exhibitor videos on stand or sorted by topic</a:t>
            </a:r>
          </a:p>
          <a:p>
            <a:pPr marL="339470" indent="-339470" defTabSz="452627">
              <a:lnSpc>
                <a:spcPts val="1880"/>
              </a:lnSpc>
              <a:defRPr sz="1584"/>
            </a:pPr>
            <a:endParaRPr sz="1200" dirty="0"/>
          </a:p>
        </p:txBody>
      </p:sp>
      <p:sp>
        <p:nvSpPr>
          <p:cNvPr id="214" name="Textplatzhalter 9"/>
          <p:cNvSpPr>
            <a:spLocks noGrp="1"/>
          </p:cNvSpPr>
          <p:nvPr>
            <p:ph type="body" idx="19"/>
          </p:nvPr>
        </p:nvSpPr>
        <p:spPr>
          <a:xfrm>
            <a:off x="457200" y="871214"/>
            <a:ext cx="5581650" cy="5271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marL="0" indent="0">
              <a:buSzTx/>
              <a:buFontTx/>
              <a:buNone/>
              <a:defRPr b="1">
                <a:solidFill>
                  <a:srgbClr val="E74E10"/>
                </a:solidFill>
              </a:defRPr>
            </a:lvl1pPr>
          </a:lstStyle>
          <a:p>
            <a:r>
              <a:rPr lang="de-DE" dirty="0"/>
              <a:t>Vor Ort und remote: zwei Säulen zur Messeteilnahme/</a:t>
            </a:r>
          </a:p>
          <a:p>
            <a:r>
              <a:rPr lang="en-US" dirty="0"/>
              <a:t>on-site and remote: two legs to trade fair participation</a:t>
            </a:r>
            <a:endParaRPr dirty="0"/>
          </a:p>
        </p:txBody>
      </p:sp>
      <p:sp>
        <p:nvSpPr>
          <p:cNvPr id="20" name="Parallelogramm 19"/>
          <p:cNvSpPr/>
          <p:nvPr/>
        </p:nvSpPr>
        <p:spPr>
          <a:xfrm rot="-840000">
            <a:off x="4887914" y="1878680"/>
            <a:ext cx="3267836" cy="592667"/>
          </a:xfrm>
          <a:prstGeom prst="parallelogram">
            <a:avLst/>
          </a:prstGeom>
          <a:solidFill>
            <a:srgbClr val="0E7BC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PERFECT MATCH</a:t>
            </a:r>
            <a:endParaRPr kumimoji="0" lang="de-DE" sz="18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</p:txBody>
      </p:sp>
      <p:sp>
        <p:nvSpPr>
          <p:cNvPr id="4" name="Parallelogramm 3"/>
          <p:cNvSpPr/>
          <p:nvPr/>
        </p:nvSpPr>
        <p:spPr>
          <a:xfrm rot="-840000">
            <a:off x="5478075" y="1301558"/>
            <a:ext cx="2903597" cy="592667"/>
          </a:xfrm>
          <a:prstGeom prst="parallelogram">
            <a:avLst/>
          </a:prstGeom>
          <a:solidFill>
            <a:srgbClr val="E84E0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Calibri"/>
              </a:rPr>
              <a:t>REAL &amp; DIGITAL</a:t>
            </a:r>
          </a:p>
        </p:txBody>
      </p:sp>
    </p:spTree>
    <p:extLst>
      <p:ext uri="{BB962C8B-B14F-4D97-AF65-F5344CB8AC3E}">
        <p14:creationId xmlns:p14="http://schemas.microsoft.com/office/powerpoint/2010/main" val="42502328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m 21"/>
          <p:cNvSpPr/>
          <p:nvPr/>
        </p:nvSpPr>
        <p:spPr>
          <a:xfrm rot="-840000">
            <a:off x="5845661" y="2703993"/>
            <a:ext cx="2695803" cy="592667"/>
          </a:xfrm>
          <a:prstGeom prst="parallelogram">
            <a:avLst/>
          </a:prstGeom>
          <a:solidFill>
            <a:srgbClr val="0E7BC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i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QUALITY</a:t>
            </a:r>
            <a:endParaRPr kumimoji="0" lang="de-DE" sz="18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</p:txBody>
      </p:sp>
      <p:sp>
        <p:nvSpPr>
          <p:cNvPr id="21" name="Parallelogramm 20"/>
          <p:cNvSpPr/>
          <p:nvPr/>
        </p:nvSpPr>
        <p:spPr>
          <a:xfrm rot="-840000">
            <a:off x="5379552" y="2305301"/>
            <a:ext cx="2857138" cy="592667"/>
          </a:xfrm>
          <a:prstGeom prst="parallelogram">
            <a:avLst/>
          </a:prstGeom>
          <a:solidFill>
            <a:srgbClr val="E84E0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Calibri"/>
              </a:rPr>
              <a:t>MOULDING</a:t>
            </a:r>
          </a:p>
        </p:txBody>
      </p:sp>
      <p:sp>
        <p:nvSpPr>
          <p:cNvPr id="208" name="Titel 3"/>
          <p:cNvSpPr txBox="1">
            <a:spLocks noGrp="1"/>
          </p:cNvSpPr>
          <p:nvPr>
            <p:ph type="title"/>
          </p:nvPr>
        </p:nvSpPr>
        <p:spPr>
          <a:xfrm>
            <a:off x="457199" y="747"/>
            <a:ext cx="5581946" cy="85725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METAV Area: geballte Kompetenz/ METAV </a:t>
            </a:r>
            <a:r>
              <a:rPr lang="de-DE" dirty="0" err="1"/>
              <a:t>area</a:t>
            </a:r>
            <a:r>
              <a:rPr lang="de-DE" dirty="0"/>
              <a:t>: </a:t>
            </a:r>
            <a:r>
              <a:rPr lang="de-DE" dirty="0" err="1"/>
              <a:t>clustered</a:t>
            </a:r>
            <a:r>
              <a:rPr lang="de-DE" dirty="0"/>
              <a:t> </a:t>
            </a:r>
            <a:r>
              <a:rPr lang="de-DE" dirty="0" err="1"/>
              <a:t>competence</a:t>
            </a:r>
            <a:endParaRPr dirty="0"/>
          </a:p>
        </p:txBody>
      </p:sp>
      <p:sp>
        <p:nvSpPr>
          <p:cNvPr id="209" name="Inhaltsplatzhalter 4"/>
          <p:cNvSpPr txBox="1">
            <a:spLocks noGrp="1"/>
          </p:cNvSpPr>
          <p:nvPr>
            <p:ph type="body" sz="half" idx="1"/>
          </p:nvPr>
        </p:nvSpPr>
        <p:spPr>
          <a:xfrm>
            <a:off x="457200" y="1757427"/>
            <a:ext cx="4270516" cy="2497139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200" dirty="0"/>
              <a:t>Höchste Ansprüche an Expertise in vier Kompetenzfeldern der Metallbearbeitung/</a:t>
            </a:r>
            <a:r>
              <a:rPr lang="en-US" sz="1200" dirty="0"/>
              <a:t>highest standards of expertise in four fields of competence in metalworking</a:t>
            </a:r>
          </a:p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200" dirty="0"/>
              <a:t>METAV 2022: Gemeinschaftsstände aller Areas in einem großen Ausstellungsbereich/METAV 2022: j</a:t>
            </a:r>
            <a:r>
              <a:rPr lang="en-US" sz="1200" dirty="0" err="1"/>
              <a:t>oint</a:t>
            </a:r>
            <a:r>
              <a:rPr lang="en-US" sz="1200" dirty="0"/>
              <a:t> stands of all areas in one large exhibition area</a:t>
            </a:r>
            <a:endParaRPr lang="de-DE" sz="1200" dirty="0"/>
          </a:p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200" dirty="0"/>
              <a:t>Aussteller aller Bereiche auch außerhalb des Gemeinschaftsstands stark vertreten/e</a:t>
            </a:r>
            <a:r>
              <a:rPr lang="en-US" sz="1200" dirty="0" err="1"/>
              <a:t>xhibitors</a:t>
            </a:r>
            <a:r>
              <a:rPr lang="en-US" sz="1200" dirty="0"/>
              <a:t> from all thematic fields also well represented outside the METAV Area</a:t>
            </a:r>
            <a:endParaRPr lang="de-DE" sz="1200" dirty="0"/>
          </a:p>
        </p:txBody>
      </p:sp>
      <p:sp>
        <p:nvSpPr>
          <p:cNvPr id="214" name="Textplatzhalter 9"/>
          <p:cNvSpPr>
            <a:spLocks noGrp="1"/>
          </p:cNvSpPr>
          <p:nvPr>
            <p:ph type="body" idx="19"/>
          </p:nvPr>
        </p:nvSpPr>
        <p:spPr>
          <a:xfrm>
            <a:off x="457200" y="871214"/>
            <a:ext cx="5581650" cy="52716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>
              <a:buSzTx/>
              <a:buFontTx/>
              <a:buNone/>
              <a:defRPr b="1">
                <a:solidFill>
                  <a:srgbClr val="E74E10"/>
                </a:solidFill>
              </a:defRPr>
            </a:lvl1pPr>
          </a:lstStyle>
          <a:p>
            <a:r>
              <a:rPr lang="de-DE" dirty="0"/>
              <a:t>Vier Themen, eine Fläche/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themes</a:t>
            </a:r>
            <a:r>
              <a:rPr lang="de-DE" dirty="0"/>
              <a:t>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dirty="0"/>
          </a:p>
        </p:txBody>
      </p:sp>
      <p:sp>
        <p:nvSpPr>
          <p:cNvPr id="20" name="Parallelogramm 19"/>
          <p:cNvSpPr/>
          <p:nvPr/>
        </p:nvSpPr>
        <p:spPr>
          <a:xfrm rot="-840000">
            <a:off x="6004379" y="1712726"/>
            <a:ext cx="2366112" cy="592667"/>
          </a:xfrm>
          <a:prstGeom prst="parallelogram">
            <a:avLst/>
          </a:prstGeom>
          <a:solidFill>
            <a:srgbClr val="0E7BC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Calibri"/>
              </a:rPr>
              <a:t>MEDICAL</a:t>
            </a:r>
          </a:p>
        </p:txBody>
      </p:sp>
      <p:sp>
        <p:nvSpPr>
          <p:cNvPr id="4" name="Parallelogramm 3"/>
          <p:cNvSpPr/>
          <p:nvPr/>
        </p:nvSpPr>
        <p:spPr>
          <a:xfrm rot="-840000">
            <a:off x="5224570" y="1230675"/>
            <a:ext cx="3979201" cy="592667"/>
          </a:xfrm>
          <a:prstGeom prst="parallelogram">
            <a:avLst/>
          </a:prstGeom>
          <a:solidFill>
            <a:srgbClr val="E84E0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 anchorCtr="1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Calibri"/>
              </a:rPr>
              <a:t>ADDITIVE MANUFACTURING</a:t>
            </a:r>
          </a:p>
        </p:txBody>
      </p:sp>
    </p:spTree>
    <p:extLst>
      <p:ext uri="{BB962C8B-B14F-4D97-AF65-F5344CB8AC3E}">
        <p14:creationId xmlns:p14="http://schemas.microsoft.com/office/powerpoint/2010/main" val="6642763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drinnen, Möbel enthält.&#10;&#10;Automatisch generierte Beschreibung">
            <a:extLst>
              <a:ext uri="{FF2B5EF4-FFF2-40B4-BE49-F238E27FC236}">
                <a16:creationId xmlns:a16="http://schemas.microsoft.com/office/drawing/2014/main" id="{59C2C5ED-2149-799F-A16F-98A36CE6BA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8" t="28783" r="5953" b="16938"/>
          <a:stretch/>
        </p:blipFill>
        <p:spPr>
          <a:xfrm>
            <a:off x="3151279" y="3063390"/>
            <a:ext cx="3098092" cy="14187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0B0FD0-6924-D0EC-0DDB-3C65A38E5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6965" r="1773" b="19944"/>
          <a:stretch/>
        </p:blipFill>
        <p:spPr>
          <a:xfrm>
            <a:off x="5936320" y="3063389"/>
            <a:ext cx="2750480" cy="141870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0F72707-FE9D-ED6F-03A7-AD87C99E0C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5152" r="6795" b="26728"/>
          <a:stretch/>
        </p:blipFill>
        <p:spPr>
          <a:xfrm>
            <a:off x="560412" y="3068763"/>
            <a:ext cx="2590867" cy="1413335"/>
          </a:xfrm>
          <a:prstGeom prst="rect">
            <a:avLst/>
          </a:prstGeom>
        </p:spPr>
      </p:pic>
      <p:sp>
        <p:nvSpPr>
          <p:cNvPr id="208" name="Titel 3"/>
          <p:cNvSpPr txBox="1">
            <a:spLocks noGrp="1"/>
          </p:cNvSpPr>
          <p:nvPr>
            <p:ph type="title"/>
          </p:nvPr>
        </p:nvSpPr>
        <p:spPr>
          <a:xfrm>
            <a:off x="457199" y="747"/>
            <a:ext cx="5581946" cy="85725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Start-up Area/</a:t>
            </a:r>
            <a:r>
              <a:rPr lang="de-DE" dirty="0" err="1"/>
              <a:t>startup</a:t>
            </a:r>
            <a:r>
              <a:rPr lang="de-DE" dirty="0"/>
              <a:t> </a:t>
            </a:r>
            <a:r>
              <a:rPr lang="de-DE" dirty="0" err="1"/>
              <a:t>joint</a:t>
            </a:r>
            <a:r>
              <a:rPr lang="de-DE" dirty="0"/>
              <a:t> stand</a:t>
            </a:r>
            <a:endParaRPr dirty="0"/>
          </a:p>
        </p:txBody>
      </p:sp>
      <p:sp>
        <p:nvSpPr>
          <p:cNvPr id="209" name="Inhaltsplatzhalter 4"/>
          <p:cNvSpPr txBox="1">
            <a:spLocks noGrp="1"/>
          </p:cNvSpPr>
          <p:nvPr>
            <p:ph type="body" sz="half" idx="1"/>
          </p:nvPr>
        </p:nvSpPr>
        <p:spPr>
          <a:xfrm>
            <a:off x="457200" y="1398378"/>
            <a:ext cx="8229600" cy="166768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400" dirty="0"/>
              <a:t>Teilnehmerzahl gegenüber 2018 von 5 auf 13 gestiegen/</a:t>
            </a:r>
            <a:r>
              <a:rPr lang="en-US" sz="1400" dirty="0"/>
              <a:t>number of participants increased from 5 to 13 compared to 2018 </a:t>
            </a:r>
          </a:p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400" dirty="0"/>
              <a:t>10 deutsche und 4 internationale Start-ups/</a:t>
            </a:r>
            <a:r>
              <a:rPr lang="en-US" sz="1400" dirty="0"/>
              <a:t>10 German and 4 international start-ups</a:t>
            </a:r>
            <a:endParaRPr lang="de-DE" sz="1400" dirty="0"/>
          </a:p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400" dirty="0"/>
              <a:t>Ausstellungsfläche mit gemütlicher Lounge für Termine und spontane Gespräche/ e</a:t>
            </a:r>
            <a:r>
              <a:rPr lang="en-US" sz="1400" dirty="0" err="1"/>
              <a:t>xhibition</a:t>
            </a:r>
            <a:r>
              <a:rPr lang="en-US" sz="1400" dirty="0"/>
              <a:t> area with welcoming lounge for meetings and spontaneous talks</a:t>
            </a:r>
            <a:endParaRPr lang="de-DE" sz="1400" dirty="0"/>
          </a:p>
        </p:txBody>
      </p:sp>
      <p:sp>
        <p:nvSpPr>
          <p:cNvPr id="214" name="Textplatzhalter 9"/>
          <p:cNvSpPr>
            <a:spLocks noGrp="1"/>
          </p:cNvSpPr>
          <p:nvPr>
            <p:ph type="body" idx="19"/>
          </p:nvPr>
        </p:nvSpPr>
        <p:spPr>
          <a:xfrm>
            <a:off x="457200" y="871214"/>
            <a:ext cx="5581650" cy="5271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marL="0" indent="0">
              <a:buSzTx/>
              <a:buFontTx/>
              <a:buNone/>
              <a:defRPr b="1">
                <a:solidFill>
                  <a:srgbClr val="E74E10"/>
                </a:solidFill>
              </a:defRPr>
            </a:lvl1pPr>
          </a:lstStyle>
          <a:p>
            <a:r>
              <a:rPr lang="de-DE" dirty="0"/>
              <a:t>Konsequente Förderung trägt Früchte/</a:t>
            </a:r>
            <a:r>
              <a:rPr lang="de-DE" dirty="0" err="1"/>
              <a:t>continuous</a:t>
            </a:r>
            <a:r>
              <a:rPr lang="de-DE" dirty="0"/>
              <a:t> support </a:t>
            </a:r>
            <a:r>
              <a:rPr lang="de-DE" dirty="0" err="1"/>
              <a:t>yields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idx="17"/>
          </p:nvPr>
        </p:nvSpPr>
        <p:spPr>
          <a:xfrm>
            <a:off x="0" y="3068725"/>
            <a:ext cx="1064543" cy="1413373"/>
          </a:xfrm>
          <a:custGeom>
            <a:avLst/>
            <a:gdLst>
              <a:gd name="connsiteX0" fmla="*/ 0 w 454943"/>
              <a:gd name="connsiteY0" fmla="*/ 0 h 1408026"/>
              <a:gd name="connsiteX1" fmla="*/ 454943 w 454943"/>
              <a:gd name="connsiteY1" fmla="*/ 0 h 1408026"/>
              <a:gd name="connsiteX2" fmla="*/ 454943 w 454943"/>
              <a:gd name="connsiteY2" fmla="*/ 1408026 h 1408026"/>
              <a:gd name="connsiteX3" fmla="*/ 0 w 454943"/>
              <a:gd name="connsiteY3" fmla="*/ 1408026 h 1408026"/>
              <a:gd name="connsiteX4" fmla="*/ 0 w 454943"/>
              <a:gd name="connsiteY4" fmla="*/ 0 h 1408026"/>
              <a:gd name="connsiteX0" fmla="*/ 0 w 1064543"/>
              <a:gd name="connsiteY0" fmla="*/ 0 h 1408026"/>
              <a:gd name="connsiteX1" fmla="*/ 1064543 w 1064543"/>
              <a:gd name="connsiteY1" fmla="*/ 0 h 1408026"/>
              <a:gd name="connsiteX2" fmla="*/ 454943 w 1064543"/>
              <a:gd name="connsiteY2" fmla="*/ 1408026 h 1408026"/>
              <a:gd name="connsiteX3" fmla="*/ 0 w 1064543"/>
              <a:gd name="connsiteY3" fmla="*/ 1408026 h 1408026"/>
              <a:gd name="connsiteX4" fmla="*/ 0 w 1064543"/>
              <a:gd name="connsiteY4" fmla="*/ 0 h 1408026"/>
              <a:gd name="connsiteX0" fmla="*/ 0 w 1064543"/>
              <a:gd name="connsiteY0" fmla="*/ 0 h 1413373"/>
              <a:gd name="connsiteX1" fmla="*/ 1064543 w 1064543"/>
              <a:gd name="connsiteY1" fmla="*/ 0 h 1413373"/>
              <a:gd name="connsiteX2" fmla="*/ 583280 w 1064543"/>
              <a:gd name="connsiteY2" fmla="*/ 1413373 h 1413373"/>
              <a:gd name="connsiteX3" fmla="*/ 0 w 1064543"/>
              <a:gd name="connsiteY3" fmla="*/ 1408026 h 1413373"/>
              <a:gd name="connsiteX4" fmla="*/ 0 w 1064543"/>
              <a:gd name="connsiteY4" fmla="*/ 0 h 141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543" h="1413373">
                <a:moveTo>
                  <a:pt x="0" y="0"/>
                </a:moveTo>
                <a:lnTo>
                  <a:pt x="1064543" y="0"/>
                </a:lnTo>
                <a:lnTo>
                  <a:pt x="583280" y="1413373"/>
                </a:lnTo>
                <a:lnTo>
                  <a:pt x="0" y="1408026"/>
                </a:lnTo>
                <a:lnTo>
                  <a:pt x="0" y="0"/>
                </a:lnTo>
                <a:close/>
              </a:path>
            </a:pathLst>
          </a:custGeom>
          <a:solidFill>
            <a:srgbClr val="E74E1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ts val="0"/>
              </a:spcBef>
              <a:defRPr sz="100">
                <a:solidFill>
                  <a:srgbClr val="DE390E"/>
                </a:solidFill>
              </a:defRPr>
            </a:pPr>
            <a:endParaRPr dirty="0"/>
          </a:p>
        </p:txBody>
      </p:sp>
      <p:sp>
        <p:nvSpPr>
          <p:cNvPr id="24" name="Textplatzhalter 7"/>
          <p:cNvSpPr>
            <a:spLocks noGrp="1"/>
          </p:cNvSpPr>
          <p:nvPr>
            <p:ph type="body" idx="17"/>
          </p:nvPr>
        </p:nvSpPr>
        <p:spPr>
          <a:xfrm rot="10800000">
            <a:off x="8079457" y="3068725"/>
            <a:ext cx="1064543" cy="1413373"/>
          </a:xfrm>
          <a:custGeom>
            <a:avLst/>
            <a:gdLst>
              <a:gd name="connsiteX0" fmla="*/ 0 w 454943"/>
              <a:gd name="connsiteY0" fmla="*/ 0 h 1408026"/>
              <a:gd name="connsiteX1" fmla="*/ 454943 w 454943"/>
              <a:gd name="connsiteY1" fmla="*/ 0 h 1408026"/>
              <a:gd name="connsiteX2" fmla="*/ 454943 w 454943"/>
              <a:gd name="connsiteY2" fmla="*/ 1408026 h 1408026"/>
              <a:gd name="connsiteX3" fmla="*/ 0 w 454943"/>
              <a:gd name="connsiteY3" fmla="*/ 1408026 h 1408026"/>
              <a:gd name="connsiteX4" fmla="*/ 0 w 454943"/>
              <a:gd name="connsiteY4" fmla="*/ 0 h 1408026"/>
              <a:gd name="connsiteX0" fmla="*/ 0 w 1064543"/>
              <a:gd name="connsiteY0" fmla="*/ 0 h 1408026"/>
              <a:gd name="connsiteX1" fmla="*/ 1064543 w 1064543"/>
              <a:gd name="connsiteY1" fmla="*/ 0 h 1408026"/>
              <a:gd name="connsiteX2" fmla="*/ 454943 w 1064543"/>
              <a:gd name="connsiteY2" fmla="*/ 1408026 h 1408026"/>
              <a:gd name="connsiteX3" fmla="*/ 0 w 1064543"/>
              <a:gd name="connsiteY3" fmla="*/ 1408026 h 1408026"/>
              <a:gd name="connsiteX4" fmla="*/ 0 w 1064543"/>
              <a:gd name="connsiteY4" fmla="*/ 0 h 1408026"/>
              <a:gd name="connsiteX0" fmla="*/ 0 w 1064543"/>
              <a:gd name="connsiteY0" fmla="*/ 0 h 1413373"/>
              <a:gd name="connsiteX1" fmla="*/ 1064543 w 1064543"/>
              <a:gd name="connsiteY1" fmla="*/ 0 h 1413373"/>
              <a:gd name="connsiteX2" fmla="*/ 583280 w 1064543"/>
              <a:gd name="connsiteY2" fmla="*/ 1413373 h 1413373"/>
              <a:gd name="connsiteX3" fmla="*/ 0 w 1064543"/>
              <a:gd name="connsiteY3" fmla="*/ 1408026 h 1413373"/>
              <a:gd name="connsiteX4" fmla="*/ 0 w 1064543"/>
              <a:gd name="connsiteY4" fmla="*/ 0 h 141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543" h="1413373">
                <a:moveTo>
                  <a:pt x="0" y="0"/>
                </a:moveTo>
                <a:lnTo>
                  <a:pt x="1064543" y="0"/>
                </a:lnTo>
                <a:lnTo>
                  <a:pt x="583280" y="1413373"/>
                </a:lnTo>
                <a:lnTo>
                  <a:pt x="0" y="1408026"/>
                </a:lnTo>
                <a:lnTo>
                  <a:pt x="0" y="0"/>
                </a:lnTo>
                <a:close/>
              </a:path>
            </a:pathLst>
          </a:custGeom>
          <a:solidFill>
            <a:srgbClr val="0E7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ts val="0"/>
              </a:spcBef>
              <a:defRPr sz="100">
                <a:solidFill>
                  <a:srgbClr val="DE390E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772809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el 3"/>
          <p:cNvSpPr txBox="1">
            <a:spLocks noGrp="1"/>
          </p:cNvSpPr>
          <p:nvPr>
            <p:ph type="title"/>
          </p:nvPr>
        </p:nvSpPr>
        <p:spPr>
          <a:xfrm>
            <a:off x="457199" y="747"/>
            <a:ext cx="5581946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Vielen Dank für Ihre Aufmerksamkeit!/</a:t>
            </a:r>
            <a:br>
              <a:rPr lang="de-D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/>
              <a:t>Thank you for your attention!</a:t>
            </a:r>
            <a:endParaRPr dirty="0"/>
          </a:p>
        </p:txBody>
      </p:sp>
      <p:sp>
        <p:nvSpPr>
          <p:cNvPr id="209" name="Inhaltsplatzhalter 4"/>
          <p:cNvSpPr txBox="1">
            <a:spLocks noGrp="1"/>
          </p:cNvSpPr>
          <p:nvPr>
            <p:ph type="body" sz="half" idx="1"/>
          </p:nvPr>
        </p:nvSpPr>
        <p:spPr>
          <a:xfrm>
            <a:off x="457200" y="1330727"/>
            <a:ext cx="6590872" cy="2576392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de-DE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de-DE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Zeit ist reif für ein Wiedersehen. Wir freuen uns darauf in Düsseldorf zur METAV 2022! 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time is right to meet again. We look forward to it in Düsseldorf at METAV 2022!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452627">
              <a:lnSpc>
                <a:spcPts val="1880"/>
              </a:lnSpc>
              <a:spcBef>
                <a:spcPts val="0"/>
              </a:spcBef>
              <a:buNone/>
              <a:defRPr sz="1584"/>
            </a:pPr>
            <a:endParaRPr sz="1400" dirty="0"/>
          </a:p>
        </p:txBody>
      </p:sp>
      <p:sp>
        <p:nvSpPr>
          <p:cNvPr id="9" name="Textplatzhalter 4"/>
          <p:cNvSpPr>
            <a:spLocks noGrp="1"/>
          </p:cNvSpPr>
          <p:nvPr>
            <p:ph type="body" idx="4294967295"/>
          </p:nvPr>
        </p:nvSpPr>
        <p:spPr>
          <a:xfrm>
            <a:off x="6496345" y="4148464"/>
            <a:ext cx="2383159" cy="230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r">
              <a:spcBef>
                <a:spcPts val="200"/>
              </a:spcBef>
              <a:buSzTx/>
              <a:buFontTx/>
              <a:buNone/>
              <a:defRPr sz="900"/>
            </a:lvl1pPr>
          </a:lstStyle>
          <a:p>
            <a:r>
              <a:rPr dirty="0">
                <a:solidFill>
                  <a:schemeClr val="bg1"/>
                </a:solidFill>
              </a:rPr>
              <a:t>Bildquelle:</a:t>
            </a:r>
            <a:r>
              <a:rPr lang="de-DE" dirty="0">
                <a:solidFill>
                  <a:schemeClr val="bg1"/>
                </a:solidFill>
              </a:rPr>
              <a:t> VDW</a:t>
            </a:r>
            <a:r>
              <a:rPr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41BB72-49DB-7B91-3FFA-0962E455E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72" y="1370910"/>
            <a:ext cx="1781566" cy="2496026"/>
          </a:xfrm>
          <a:prstGeom prst="rect">
            <a:avLst/>
          </a:prstGeom>
          <a:ln>
            <a:solidFill>
              <a:srgbClr val="0096D0"/>
            </a:solidFill>
          </a:ln>
        </p:spPr>
      </p:pic>
    </p:spTree>
    <p:extLst>
      <p:ext uri="{BB962C8B-B14F-4D97-AF65-F5344CB8AC3E}">
        <p14:creationId xmlns:p14="http://schemas.microsoft.com/office/powerpoint/2010/main" val="117396397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Inhaltsplatzhalter 4"/>
          <p:cNvSpPr txBox="1">
            <a:spLocks noGrp="1"/>
          </p:cNvSpPr>
          <p:nvPr>
            <p:ph type="body" sz="half" idx="1"/>
          </p:nvPr>
        </p:nvSpPr>
        <p:spPr>
          <a:xfrm>
            <a:off x="457200" y="1330727"/>
            <a:ext cx="6382987" cy="2576392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Markus Horn, Geschäftsführer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Horn GmbH, Tübingen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Markus Horn, CEO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Horn GmbH, Tübingen</a:t>
            </a:r>
            <a:endParaRPr lang="de-DE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9" name="Textplatzhalter 4"/>
          <p:cNvSpPr>
            <a:spLocks noGrp="1"/>
          </p:cNvSpPr>
          <p:nvPr>
            <p:ph type="body" idx="4294967295"/>
          </p:nvPr>
        </p:nvSpPr>
        <p:spPr>
          <a:xfrm>
            <a:off x="6496345" y="4148464"/>
            <a:ext cx="2383159" cy="23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algn="r">
              <a:spcBef>
                <a:spcPts val="200"/>
              </a:spcBef>
              <a:buSzTx/>
              <a:buFontTx/>
              <a:buNone/>
              <a:defRPr sz="900"/>
            </a:lvl1pPr>
          </a:lstStyle>
          <a:p>
            <a:r>
              <a:rPr dirty="0">
                <a:solidFill>
                  <a:schemeClr val="bg1"/>
                </a:solidFill>
              </a:rPr>
              <a:t>Bildquelle:</a:t>
            </a:r>
            <a:r>
              <a:rPr lang="de-DE" dirty="0">
                <a:solidFill>
                  <a:schemeClr val="bg1"/>
                </a:solidFill>
              </a:rPr>
              <a:t> VDW</a:t>
            </a:r>
            <a:r>
              <a:rPr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65702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EF6EC-D4A0-914E-8752-3ADEF3062482}"/>
              </a:ext>
            </a:extLst>
          </p:cNvPr>
          <p:cNvSpPr txBox="1">
            <a:spLocks/>
          </p:cNvSpPr>
          <p:nvPr/>
        </p:nvSpPr>
        <p:spPr>
          <a:xfrm>
            <a:off x="457198" y="747"/>
            <a:ext cx="5695951" cy="8572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de-DE" sz="2200" dirty="0"/>
              <a:t>Indikator sinkt im Wachstumsbereich/ </a:t>
            </a:r>
            <a:r>
              <a:rPr lang="de-DE" sz="2200" dirty="0" err="1"/>
              <a:t>Indicator</a:t>
            </a:r>
            <a:r>
              <a:rPr lang="de-DE" sz="2200" dirty="0"/>
              <a:t> </a:t>
            </a:r>
            <a:r>
              <a:rPr lang="de-DE" sz="2200" dirty="0" err="1"/>
              <a:t>declines</a:t>
            </a:r>
            <a:r>
              <a:rPr lang="de-DE" sz="2200" dirty="0"/>
              <a:t> in </a:t>
            </a:r>
            <a:r>
              <a:rPr lang="de-DE" sz="2200" dirty="0" err="1"/>
              <a:t>growth</a:t>
            </a:r>
            <a:r>
              <a:rPr lang="de-DE" sz="2200" dirty="0"/>
              <a:t> </a:t>
            </a:r>
            <a:r>
              <a:rPr lang="de-DE" sz="2200" dirty="0" err="1"/>
              <a:t>range</a:t>
            </a:r>
            <a:endParaRPr lang="de-DE" sz="2200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00FA3760-D65B-CB43-95F8-6942A11AB38A}"/>
              </a:ext>
            </a:extLst>
          </p:cNvPr>
          <p:cNvSpPr txBox="1">
            <a:spLocks/>
          </p:cNvSpPr>
          <p:nvPr/>
        </p:nvSpPr>
        <p:spPr>
          <a:xfrm>
            <a:off x="457199" y="1333500"/>
            <a:ext cx="3276002" cy="254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marR="0" indent="0" algn="l" defTabSz="397763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endParaRPr lang="de-DE" sz="1200" dirty="0"/>
          </a:p>
        </p:txBody>
      </p:sp>
      <p:sp>
        <p:nvSpPr>
          <p:cNvPr id="6" name="Textplatzhalter 25">
            <a:extLst>
              <a:ext uri="{FF2B5EF4-FFF2-40B4-BE49-F238E27FC236}">
                <a16:creationId xmlns:a16="http://schemas.microsoft.com/office/drawing/2014/main" id="{D1859B2B-55E2-5C41-B762-9C4D68DC17A7}"/>
              </a:ext>
            </a:extLst>
          </p:cNvPr>
          <p:cNvSpPr txBox="1">
            <a:spLocks/>
          </p:cNvSpPr>
          <p:nvPr/>
        </p:nvSpPr>
        <p:spPr>
          <a:xfrm>
            <a:off x="2368550" y="4558749"/>
            <a:ext cx="1983946" cy="2268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marR="0" indent="0" algn="r" defTabSz="356615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5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de-DE" sz="800" dirty="0"/>
              <a:t>Quelle/Source: IHS </a:t>
            </a:r>
            <a:r>
              <a:rPr lang="de-DE" sz="800" dirty="0" err="1"/>
              <a:t>markit</a:t>
            </a:r>
            <a:endParaRPr lang="de-DE" sz="800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B94944DF-FF04-F54A-BE9A-310CDDC48C36}"/>
              </a:ext>
            </a:extLst>
          </p:cNvPr>
          <p:cNvSpPr txBox="1">
            <a:spLocks/>
          </p:cNvSpPr>
          <p:nvPr/>
        </p:nvSpPr>
        <p:spPr>
          <a:xfrm>
            <a:off x="5115698" y="1333500"/>
            <a:ext cx="3276002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397763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endParaRPr lang="de-DE" sz="1200" dirty="0"/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649DB423-F4A9-F569-39BD-FCE17260B378}"/>
              </a:ext>
            </a:extLst>
          </p:cNvPr>
          <p:cNvGraphicFramePr/>
          <p:nvPr/>
        </p:nvGraphicFramePr>
        <p:xfrm>
          <a:off x="519568" y="1674812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87AB934-573C-ED06-4A08-B1CD72D53BDB}"/>
              </a:ext>
            </a:extLst>
          </p:cNvPr>
          <p:cNvSpPr txBox="1">
            <a:spLocks/>
          </p:cNvSpPr>
          <p:nvPr/>
        </p:nvSpPr>
        <p:spPr>
          <a:xfrm>
            <a:off x="475734" y="1327322"/>
            <a:ext cx="4226012" cy="48341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marR="0" indent="0" algn="l" defTabSz="397763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de-DE" sz="1200" dirty="0"/>
              <a:t>PMI Deutschland/Germany 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C060B3CD-AFF2-B59B-6A65-7FAFBF3168C8}"/>
              </a:ext>
            </a:extLst>
          </p:cNvPr>
          <p:cNvSpPr txBox="1">
            <a:spLocks/>
          </p:cNvSpPr>
          <p:nvPr/>
        </p:nvSpPr>
        <p:spPr>
          <a:xfrm>
            <a:off x="5047155" y="1327322"/>
            <a:ext cx="4226012" cy="483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397763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de-DE" sz="1200" dirty="0"/>
              <a:t>PMI Eurozone</a:t>
            </a:r>
          </a:p>
          <a:p>
            <a:pPr hangingPunct="1"/>
            <a:endParaRPr lang="de-DE" sz="1200" dirty="0"/>
          </a:p>
        </p:txBody>
      </p:sp>
      <p:graphicFrame>
        <p:nvGraphicFramePr>
          <p:cNvPr id="19" name="Diagrammplatzhalter 15">
            <a:extLst>
              <a:ext uri="{FF2B5EF4-FFF2-40B4-BE49-F238E27FC236}">
                <a16:creationId xmlns:a16="http://schemas.microsoft.com/office/drawing/2014/main" id="{376C8AC7-1A7E-F3A5-11F4-DAA3022A119F}"/>
              </a:ext>
            </a:extLst>
          </p:cNvPr>
          <p:cNvGraphicFramePr/>
          <p:nvPr/>
        </p:nvGraphicFramePr>
        <p:xfrm>
          <a:off x="5047155" y="1674812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18137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EF6EC-D4A0-914E-8752-3ADEF3062482}"/>
              </a:ext>
            </a:extLst>
          </p:cNvPr>
          <p:cNvSpPr txBox="1">
            <a:spLocks/>
          </p:cNvSpPr>
          <p:nvPr/>
        </p:nvSpPr>
        <p:spPr>
          <a:xfrm>
            <a:off x="457198" y="747"/>
            <a:ext cx="5702301" cy="8572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sz="2200" dirty="0" err="1"/>
              <a:t>Prall</a:t>
            </a:r>
            <a:r>
              <a:rPr lang="en-US" sz="2200" dirty="0"/>
              <a:t> gefüllte </a:t>
            </a:r>
            <a:r>
              <a:rPr lang="en-US" sz="2200" dirty="0" err="1"/>
              <a:t>Auftragsbücher</a:t>
            </a:r>
            <a:r>
              <a:rPr lang="en-US" sz="2200" dirty="0"/>
              <a:t>/</a:t>
            </a:r>
          </a:p>
          <a:p>
            <a:pPr hangingPunct="1"/>
            <a:r>
              <a:rPr lang="en-US" sz="2200" dirty="0"/>
              <a:t>order books full to bursting</a:t>
            </a:r>
            <a:endParaRPr lang="de-DE" sz="2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8E276A-67E2-7A4E-9FF7-134FD9A7C3CE}"/>
              </a:ext>
            </a:extLst>
          </p:cNvPr>
          <p:cNvSpPr txBox="1">
            <a:spLocks/>
          </p:cNvSpPr>
          <p:nvPr/>
        </p:nvSpPr>
        <p:spPr>
          <a:xfrm>
            <a:off x="457200" y="857250"/>
            <a:ext cx="5581650" cy="35560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hangingPunct="1">
              <a:buNone/>
            </a:pPr>
            <a:r>
              <a:rPr lang="de-DE" sz="1400" b="1" dirty="0">
                <a:solidFill>
                  <a:srgbClr val="E74E10"/>
                </a:solidFill>
              </a:rPr>
              <a:t>Auftragseingang/</a:t>
            </a:r>
            <a:r>
              <a:rPr lang="de-DE" sz="1400" b="1" dirty="0" err="1">
                <a:solidFill>
                  <a:srgbClr val="E74E10"/>
                </a:solidFill>
              </a:rPr>
              <a:t>incoming</a:t>
            </a:r>
            <a:r>
              <a:rPr lang="de-DE" sz="1400" b="1" dirty="0">
                <a:solidFill>
                  <a:srgbClr val="E74E10"/>
                </a:solidFill>
              </a:rPr>
              <a:t> </a:t>
            </a:r>
            <a:r>
              <a:rPr lang="de-DE" sz="1400" b="1" dirty="0" err="1">
                <a:solidFill>
                  <a:srgbClr val="E74E10"/>
                </a:solidFill>
              </a:rPr>
              <a:t>orders</a:t>
            </a:r>
            <a:endParaRPr lang="de-DE" sz="1400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00FA3760-D65B-CB43-95F8-6942A11AB38A}"/>
              </a:ext>
            </a:extLst>
          </p:cNvPr>
          <p:cNvSpPr txBox="1">
            <a:spLocks/>
          </p:cNvSpPr>
          <p:nvPr/>
        </p:nvSpPr>
        <p:spPr>
          <a:xfrm>
            <a:off x="457199" y="1333500"/>
            <a:ext cx="3276002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marL="0" marR="0" indent="0" algn="l" defTabSz="397763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endParaRPr lang="de-DE" sz="1200" dirty="0"/>
          </a:p>
        </p:txBody>
      </p:sp>
      <p:sp>
        <p:nvSpPr>
          <p:cNvPr id="6" name="Textplatzhalter 25">
            <a:extLst>
              <a:ext uri="{FF2B5EF4-FFF2-40B4-BE49-F238E27FC236}">
                <a16:creationId xmlns:a16="http://schemas.microsoft.com/office/drawing/2014/main" id="{D1859B2B-55E2-5C41-B762-9C4D68DC17A7}"/>
              </a:ext>
            </a:extLst>
          </p:cNvPr>
          <p:cNvSpPr txBox="1">
            <a:spLocks/>
          </p:cNvSpPr>
          <p:nvPr/>
        </p:nvSpPr>
        <p:spPr>
          <a:xfrm>
            <a:off x="1073151" y="4591112"/>
            <a:ext cx="5435600" cy="22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marL="0" marR="0" indent="0" algn="r" defTabSz="356615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5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de-DE" sz="800" dirty="0"/>
              <a:t>Quellen/Sources: VDMA, VDW, CECIMO, nationale Verbände/national </a:t>
            </a:r>
            <a:r>
              <a:rPr lang="de-DE" sz="800" dirty="0" err="1"/>
              <a:t>associations</a:t>
            </a:r>
            <a:r>
              <a:rPr lang="de-DE" sz="800" dirty="0"/>
              <a:t> 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B94944DF-FF04-F54A-BE9A-310CDDC48C36}"/>
              </a:ext>
            </a:extLst>
          </p:cNvPr>
          <p:cNvSpPr txBox="1">
            <a:spLocks/>
          </p:cNvSpPr>
          <p:nvPr/>
        </p:nvSpPr>
        <p:spPr>
          <a:xfrm>
            <a:off x="5115698" y="1333500"/>
            <a:ext cx="3276002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397763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endParaRPr lang="de-DE" sz="1200" dirty="0"/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649DB423-F4A9-F569-39BD-FCE17260B378}"/>
              </a:ext>
            </a:extLst>
          </p:cNvPr>
          <p:cNvGraphicFramePr/>
          <p:nvPr/>
        </p:nvGraphicFramePr>
        <p:xfrm>
          <a:off x="532268" y="1714500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87AB934-573C-ED06-4A08-B1CD72D53BDB}"/>
              </a:ext>
            </a:extLst>
          </p:cNvPr>
          <p:cNvSpPr txBox="1">
            <a:spLocks/>
          </p:cNvSpPr>
          <p:nvPr/>
        </p:nvSpPr>
        <p:spPr>
          <a:xfrm>
            <a:off x="475734" y="1327322"/>
            <a:ext cx="4226012" cy="48341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marL="0" marR="0" indent="0" algn="l" defTabSz="397763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de-DE" sz="1200" dirty="0"/>
              <a:t>Deutschland/Germany</a:t>
            </a:r>
          </a:p>
          <a:p>
            <a:pPr hangingPunct="1"/>
            <a:r>
              <a:rPr lang="de-DE" sz="800" dirty="0"/>
              <a:t>(Basis 2015 = 100) 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C060B3CD-AFF2-B59B-6A65-7FAFBF3168C8}"/>
              </a:ext>
            </a:extLst>
          </p:cNvPr>
          <p:cNvSpPr txBox="1">
            <a:spLocks/>
          </p:cNvSpPr>
          <p:nvPr/>
        </p:nvSpPr>
        <p:spPr>
          <a:xfrm>
            <a:off x="5047155" y="1327322"/>
            <a:ext cx="4226012" cy="483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397763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de-DE" sz="1200" dirty="0"/>
              <a:t>Europa/Europe</a:t>
            </a:r>
          </a:p>
          <a:p>
            <a:pPr hangingPunct="1"/>
            <a:r>
              <a:rPr lang="de-DE" sz="800" dirty="0"/>
              <a:t>(Basis 2015 = 100) </a:t>
            </a:r>
          </a:p>
          <a:p>
            <a:pPr hangingPunct="1"/>
            <a:endParaRPr lang="de-DE" sz="1200" dirty="0"/>
          </a:p>
        </p:txBody>
      </p:sp>
      <p:graphicFrame>
        <p:nvGraphicFramePr>
          <p:cNvPr id="20" name="Diagrammplatzhalter 15">
            <a:extLst>
              <a:ext uri="{FF2B5EF4-FFF2-40B4-BE49-F238E27FC236}">
                <a16:creationId xmlns:a16="http://schemas.microsoft.com/office/drawing/2014/main" id="{088BBC65-A26F-CA94-E023-68CC67CDDB22}"/>
              </a:ext>
            </a:extLst>
          </p:cNvPr>
          <p:cNvGraphicFramePr/>
          <p:nvPr/>
        </p:nvGraphicFramePr>
        <p:xfrm>
          <a:off x="5276238" y="1714500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1742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EF6EC-D4A0-914E-8752-3ADEF3062482}"/>
              </a:ext>
            </a:extLst>
          </p:cNvPr>
          <p:cNvSpPr txBox="1">
            <a:spLocks/>
          </p:cNvSpPr>
          <p:nvPr/>
        </p:nvSpPr>
        <p:spPr>
          <a:xfrm>
            <a:off x="457199" y="747"/>
            <a:ext cx="5581946" cy="8572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de-DE" sz="2200" dirty="0"/>
              <a:t>Weit entfernt von Rekordniveaus/</a:t>
            </a:r>
          </a:p>
          <a:p>
            <a:pPr hangingPunct="1"/>
            <a:r>
              <a:rPr lang="de-DE" sz="2200" dirty="0" err="1"/>
              <a:t>far</a:t>
            </a:r>
            <a:r>
              <a:rPr lang="de-DE" sz="2200" dirty="0"/>
              <a:t> </a:t>
            </a:r>
            <a:r>
              <a:rPr lang="de-DE" sz="2200" dirty="0" err="1"/>
              <a:t>from</a:t>
            </a:r>
            <a:r>
              <a:rPr lang="de-DE" sz="2200" dirty="0"/>
              <a:t> </a:t>
            </a:r>
            <a:r>
              <a:rPr lang="de-DE" sz="2200" dirty="0" err="1"/>
              <a:t>record</a:t>
            </a:r>
            <a:r>
              <a:rPr lang="de-DE" sz="2200" dirty="0"/>
              <a:t> </a:t>
            </a:r>
            <a:r>
              <a:rPr lang="de-DE" sz="2200" dirty="0" err="1"/>
              <a:t>levels</a:t>
            </a:r>
            <a:endParaRPr lang="de-DE" sz="2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8E276A-67E2-7A4E-9FF7-134FD9A7C3CE}"/>
              </a:ext>
            </a:extLst>
          </p:cNvPr>
          <p:cNvSpPr txBox="1">
            <a:spLocks/>
          </p:cNvSpPr>
          <p:nvPr/>
        </p:nvSpPr>
        <p:spPr>
          <a:xfrm>
            <a:off x="457200" y="857250"/>
            <a:ext cx="5581650" cy="35560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hangingPunct="1">
              <a:buNone/>
            </a:pPr>
            <a:r>
              <a:rPr lang="de-DE" sz="1400" b="1" dirty="0">
                <a:solidFill>
                  <a:srgbClr val="E74E10"/>
                </a:solidFill>
              </a:rPr>
              <a:t>Produktion/Production</a:t>
            </a:r>
            <a:endParaRPr lang="de-DE" sz="1400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00FA3760-D65B-CB43-95F8-6942A11AB38A}"/>
              </a:ext>
            </a:extLst>
          </p:cNvPr>
          <p:cNvSpPr txBox="1">
            <a:spLocks/>
          </p:cNvSpPr>
          <p:nvPr/>
        </p:nvSpPr>
        <p:spPr>
          <a:xfrm>
            <a:off x="457199" y="1333500"/>
            <a:ext cx="3276002" cy="254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marR="0" indent="0" algn="l" defTabSz="397763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de-DE" sz="1200" dirty="0"/>
              <a:t>Deutschland/Germany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B94944DF-FF04-F54A-BE9A-310CDDC48C36}"/>
              </a:ext>
            </a:extLst>
          </p:cNvPr>
          <p:cNvSpPr txBox="1">
            <a:spLocks/>
          </p:cNvSpPr>
          <p:nvPr/>
        </p:nvSpPr>
        <p:spPr>
          <a:xfrm>
            <a:off x="5115698" y="1333500"/>
            <a:ext cx="3276002" cy="2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397763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de-DE" sz="1200" dirty="0"/>
              <a:t>Europa/Europe</a:t>
            </a: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875D2666-3FE2-DA42-9F02-BF81A9D56120}"/>
              </a:ext>
            </a:extLst>
          </p:cNvPr>
          <p:cNvSpPr txBox="1"/>
          <p:nvPr/>
        </p:nvSpPr>
        <p:spPr>
          <a:xfrm>
            <a:off x="562636" y="1607525"/>
            <a:ext cx="780864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 sz="1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de-DE" sz="1000" b="0" dirty="0">
                <a:latin typeface="Calibri" panose="020F0502020204030204" pitchFamily="34" charset="0"/>
                <a:cs typeface="Calibri" panose="020F0502020204030204" pitchFamily="34" charset="0"/>
              </a:rPr>
              <a:t>Mrd./Bill. EUR</a:t>
            </a:r>
            <a:endParaRPr sz="1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mplatzhalter 15">
            <a:extLst>
              <a:ext uri="{FF2B5EF4-FFF2-40B4-BE49-F238E27FC236}">
                <a16:creationId xmlns:a16="http://schemas.microsoft.com/office/drawing/2014/main" id="{0C8535CD-953D-844D-923B-0A44F6C805D9}"/>
              </a:ext>
            </a:extLst>
          </p:cNvPr>
          <p:cNvGraphicFramePr/>
          <p:nvPr/>
        </p:nvGraphicFramePr>
        <p:xfrm>
          <a:off x="5190422" y="1674813"/>
          <a:ext cx="3049132" cy="264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1">
            <a:extLst>
              <a:ext uri="{FF2B5EF4-FFF2-40B4-BE49-F238E27FC236}">
                <a16:creationId xmlns:a16="http://schemas.microsoft.com/office/drawing/2014/main" id="{BFA9820E-27D4-9E9F-17C2-B16B1B4C5FE8}"/>
              </a:ext>
            </a:extLst>
          </p:cNvPr>
          <p:cNvSpPr txBox="1"/>
          <p:nvPr/>
        </p:nvSpPr>
        <p:spPr>
          <a:xfrm>
            <a:off x="5195538" y="1601484"/>
            <a:ext cx="780864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 sz="1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de-DE" sz="1000" b="0" dirty="0">
                <a:latin typeface="Calibri" panose="020F0502020204030204" pitchFamily="34" charset="0"/>
                <a:cs typeface="Calibri" panose="020F0502020204030204" pitchFamily="34" charset="0"/>
              </a:rPr>
              <a:t>Mrd./Bill. EUR</a:t>
            </a:r>
            <a:endParaRPr sz="1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FA287F0-E57C-AB52-BBF4-C7CA4B873B91}"/>
              </a:ext>
            </a:extLst>
          </p:cNvPr>
          <p:cNvSpPr txBox="1"/>
          <p:nvPr/>
        </p:nvSpPr>
        <p:spPr>
          <a:xfrm>
            <a:off x="7766304" y="2267035"/>
            <a:ext cx="418846" cy="530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5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Arial" panose="020B0604020202020204" pitchFamily="34" charset="0"/>
                <a:sym typeface="Calibri"/>
              </a:rPr>
              <a:t>+11%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17" name="Diagrammplatzhalter 15">
            <a:extLst>
              <a:ext uri="{FF2B5EF4-FFF2-40B4-BE49-F238E27FC236}">
                <a16:creationId xmlns:a16="http://schemas.microsoft.com/office/drawing/2014/main" id="{74EB9E0E-3405-F360-602F-C4C4C5F85464}"/>
              </a:ext>
            </a:extLst>
          </p:cNvPr>
          <p:cNvGraphicFramePr/>
          <p:nvPr/>
        </p:nvGraphicFramePr>
        <p:xfrm>
          <a:off x="457199" y="1725971"/>
          <a:ext cx="3049132" cy="264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900C11E8-672F-00AD-D2E2-1D1CB6C08D99}"/>
              </a:ext>
            </a:extLst>
          </p:cNvPr>
          <p:cNvSpPr txBox="1"/>
          <p:nvPr/>
        </p:nvSpPr>
        <p:spPr>
          <a:xfrm>
            <a:off x="882742" y="4406566"/>
            <a:ext cx="3193958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Inkl. Dienstleistungen, Teile &amp; Zubehör/Incl. </a:t>
            </a:r>
            <a:r>
              <a:rPr kumimoji="0" lang="de-DE" sz="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services</a:t>
            </a:r>
            <a:r>
              <a:rPr kumimoji="0" lang="de-DE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kumimoji="0" lang="de-DE" sz="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parts</a:t>
            </a:r>
            <a:r>
              <a:rPr kumimoji="0" lang="de-DE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&amp; </a:t>
            </a:r>
            <a:r>
              <a:rPr kumimoji="0" lang="de-DE" sz="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accessories</a:t>
            </a:r>
            <a:r>
              <a:rPr kumimoji="0" lang="de-DE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570A386-3598-D6A7-98E1-A528B8637279}"/>
              </a:ext>
            </a:extLst>
          </p:cNvPr>
          <p:cNvSpPr txBox="1"/>
          <p:nvPr/>
        </p:nvSpPr>
        <p:spPr>
          <a:xfrm>
            <a:off x="5435692" y="4324658"/>
            <a:ext cx="3390808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Ohne Dienstleistungen, Teile &amp; Zubehör/</a:t>
            </a:r>
            <a:r>
              <a:rPr kumimoji="0" lang="de-DE" sz="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without</a:t>
            </a:r>
            <a:r>
              <a:rPr kumimoji="0" lang="de-DE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de-DE" sz="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services</a:t>
            </a:r>
            <a:r>
              <a:rPr kumimoji="0" lang="de-DE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kumimoji="0" lang="de-DE" sz="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parts</a:t>
            </a:r>
            <a:r>
              <a:rPr kumimoji="0" lang="de-DE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&amp; </a:t>
            </a:r>
            <a:r>
              <a:rPr kumimoji="0" lang="de-DE" sz="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accessories</a:t>
            </a:r>
            <a:endParaRPr kumimoji="0" lang="de-DE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47930FA3-DCAB-CAE2-4FD2-BCFCA5851E17}"/>
              </a:ext>
            </a:extLst>
          </p:cNvPr>
          <p:cNvSpPr txBox="1">
            <a:spLocks/>
          </p:cNvSpPr>
          <p:nvPr/>
        </p:nvSpPr>
        <p:spPr>
          <a:xfrm>
            <a:off x="1015401" y="4667816"/>
            <a:ext cx="5435600" cy="226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marL="0" marR="0" indent="0" algn="r" defTabSz="356615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5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de-DE" sz="800" dirty="0"/>
              <a:t>Quellen/Sources: VDMA, VDW, CECIMO, nationale Verbände/national </a:t>
            </a:r>
            <a:r>
              <a:rPr lang="de-DE" sz="800" dirty="0" err="1"/>
              <a:t>associations</a:t>
            </a:r>
            <a:r>
              <a:rPr lang="de-D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3364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EF6EC-D4A0-914E-8752-3ADEF3062482}"/>
              </a:ext>
            </a:extLst>
          </p:cNvPr>
          <p:cNvSpPr txBox="1">
            <a:spLocks/>
          </p:cNvSpPr>
          <p:nvPr/>
        </p:nvSpPr>
        <p:spPr>
          <a:xfrm>
            <a:off x="457199" y="747"/>
            <a:ext cx="5581946" cy="8572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en-US" sz="2200" dirty="0" err="1"/>
              <a:t>Lieferketten</a:t>
            </a:r>
            <a:r>
              <a:rPr lang="en-US" sz="2200" dirty="0"/>
              <a:t>/supply chains</a:t>
            </a:r>
            <a:endParaRPr lang="de-DE" sz="2200" dirty="0"/>
          </a:p>
        </p:txBody>
      </p:sp>
      <p:pic>
        <p:nvPicPr>
          <p:cNvPr id="142" name="Grafik 141">
            <a:extLst>
              <a:ext uri="{FF2B5EF4-FFF2-40B4-BE49-F238E27FC236}">
                <a16:creationId xmlns:a16="http://schemas.microsoft.com/office/drawing/2014/main" id="{7DC591C2-B4CD-4957-DDDD-CB2EA8F26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"/>
          <a:stretch/>
        </p:blipFill>
        <p:spPr>
          <a:xfrm>
            <a:off x="574971" y="1478478"/>
            <a:ext cx="7012487" cy="3068121"/>
          </a:xfrm>
          <a:prstGeom prst="rect">
            <a:avLst/>
          </a:prstGeom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E770247-BAB6-7D4D-7D31-9DAC4AC64AC1}"/>
              </a:ext>
            </a:extLst>
          </p:cNvPr>
          <p:cNvSpPr txBox="1">
            <a:spLocks/>
          </p:cNvSpPr>
          <p:nvPr/>
        </p:nvSpPr>
        <p:spPr>
          <a:xfrm>
            <a:off x="457200" y="857250"/>
            <a:ext cx="5581650" cy="3556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hangingPunct="1">
              <a:buNone/>
            </a:pPr>
            <a:r>
              <a:rPr lang="de-DE" sz="1400" b="1" dirty="0">
                <a:solidFill>
                  <a:srgbClr val="E74E10"/>
                </a:solidFill>
              </a:rPr>
              <a:t>Werkzeugmaschinenhersteller mit Lieferkettenproblemen/ </a:t>
            </a:r>
            <a:r>
              <a:rPr lang="en-US" sz="1400" b="1" dirty="0">
                <a:solidFill>
                  <a:srgbClr val="E74E10"/>
                </a:solidFill>
              </a:rPr>
              <a:t>machine tool manufacturers with supply chain issues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0348365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EF6EC-D4A0-914E-8752-3ADEF3062482}"/>
              </a:ext>
            </a:extLst>
          </p:cNvPr>
          <p:cNvSpPr txBox="1">
            <a:spLocks/>
          </p:cNvSpPr>
          <p:nvPr/>
        </p:nvSpPr>
        <p:spPr>
          <a:xfrm>
            <a:off x="457198" y="747"/>
            <a:ext cx="5689601" cy="8572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F7BCD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de-DE" sz="2200" dirty="0"/>
              <a:t>Auswirkungen des Russischen Überfalls/ </a:t>
            </a:r>
            <a:r>
              <a:rPr lang="de-DE" sz="2200" dirty="0" err="1"/>
              <a:t>effects</a:t>
            </a:r>
            <a:r>
              <a:rPr lang="de-DE" sz="2200" dirty="0"/>
              <a:t> of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Russian</a:t>
            </a:r>
            <a:r>
              <a:rPr lang="de-DE" sz="2200" dirty="0"/>
              <a:t> war of </a:t>
            </a:r>
            <a:r>
              <a:rPr lang="de-DE" sz="2200" dirty="0" err="1"/>
              <a:t>aggression</a:t>
            </a:r>
            <a:endParaRPr lang="de-DE" sz="2200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00FA3760-D65B-CB43-95F8-6942A11AB38A}"/>
              </a:ext>
            </a:extLst>
          </p:cNvPr>
          <p:cNvSpPr txBox="1">
            <a:spLocks/>
          </p:cNvSpPr>
          <p:nvPr/>
        </p:nvSpPr>
        <p:spPr>
          <a:xfrm>
            <a:off x="457198" y="1333500"/>
            <a:ext cx="5902035" cy="254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marR="0" indent="0" algn="l" defTabSz="397763" rtl="0" latinLnBrk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1" b="1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endParaRPr lang="de-DE" sz="1200" dirty="0">
              <a:highlight>
                <a:srgbClr val="FFFF00"/>
              </a:highlight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12B2FC4-5412-C162-5808-796A0582A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" b="-1"/>
          <a:stretch/>
        </p:blipFill>
        <p:spPr>
          <a:xfrm>
            <a:off x="565537" y="1412389"/>
            <a:ext cx="7652187" cy="30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611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el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200" dirty="0"/>
              <a:t>METAV zur rechten Zeit/METAV on </a:t>
            </a:r>
            <a:r>
              <a:rPr lang="de-DE" sz="2200" dirty="0" err="1"/>
              <a:t>fleek</a:t>
            </a:r>
            <a:endParaRPr sz="2200" dirty="0"/>
          </a:p>
        </p:txBody>
      </p:sp>
      <p:sp>
        <p:nvSpPr>
          <p:cNvPr id="24" name="Textplatzhalter 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algn="r">
              <a:spcBef>
                <a:spcPts val="200"/>
              </a:spcBef>
              <a:buSzTx/>
              <a:buFontTx/>
              <a:buNone/>
              <a:defRPr sz="900"/>
            </a:lvl1pPr>
          </a:lstStyle>
          <a:p>
            <a:r>
              <a:rPr dirty="0">
                <a:solidFill>
                  <a:schemeClr val="bg1"/>
                </a:solidFill>
              </a:rPr>
              <a:t>Bildquelle:</a:t>
            </a:r>
            <a:r>
              <a:rPr lang="de-DE" dirty="0">
                <a:solidFill>
                  <a:schemeClr val="bg1"/>
                </a:solidFill>
              </a:rPr>
              <a:t> VDW</a:t>
            </a:r>
            <a:r>
              <a:rPr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13"/>
          </p:nvPr>
        </p:nvSpPr>
        <p:spPr>
          <a:xfrm>
            <a:off x="457199" y="1076327"/>
            <a:ext cx="6261035" cy="3400424"/>
          </a:xfrm>
        </p:spPr>
        <p:txBody>
          <a:bodyPr anchor="ctr" anchorCtr="0">
            <a:noAutofit/>
          </a:bodyPr>
          <a:lstStyle/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200" dirty="0" err="1"/>
              <a:t>Reshoring</a:t>
            </a:r>
            <a:r>
              <a:rPr lang="de-DE" sz="1200" dirty="0"/>
              <a:t>: Rückverlagerung von Geschäftsbeziehungen und Lieferketten ins regionale Umfeld – METAV Aussteller sind in der Region lieferfähig/</a:t>
            </a:r>
            <a:r>
              <a:rPr lang="en-US" sz="1200" dirty="0"/>
              <a:t>reshoring: moving business relationships and supply chains back into the region – METAV exhibitors can supply the local market</a:t>
            </a:r>
          </a:p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200" dirty="0"/>
              <a:t>Energiewende: METAV, </a:t>
            </a:r>
            <a:r>
              <a:rPr lang="de-DE" sz="1200" dirty="0" err="1"/>
              <a:t>wire</a:t>
            </a:r>
            <a:r>
              <a:rPr lang="de-DE" sz="1200" dirty="0"/>
              <a:t>, Tube Aussteller produzieren hochwertige Komponenten z.B. für Windenergie, Stromtrassen und zugehörige Infrastruktur/</a:t>
            </a:r>
            <a:r>
              <a:rPr lang="en-US" sz="1200" dirty="0"/>
              <a:t> Energy transition: METAV, wire, Tube exhibitors produce high-quality components e.g. for wind energy, power lines and related infrastructure</a:t>
            </a:r>
            <a:endParaRPr lang="de-DE" sz="1200" dirty="0"/>
          </a:p>
          <a:p>
            <a:pPr marL="339470" indent="-339470" defTabSz="452627">
              <a:lnSpc>
                <a:spcPts val="1880"/>
              </a:lnSpc>
              <a:defRPr sz="1584"/>
            </a:pPr>
            <a:r>
              <a:rPr lang="de-DE" sz="1200" dirty="0"/>
              <a:t>Innovation: Intensiver Austausch von Produktionsexperten beflügeln neues Denken und das Finden neuer Lösungen/Innovation: </a:t>
            </a:r>
            <a:r>
              <a:rPr lang="en-US" sz="1200" dirty="0"/>
              <a:t>intense exchange of production experts inspires new thinking and the finding of new solutions</a:t>
            </a:r>
            <a:endParaRPr lang="de-DE" sz="1200" dirty="0"/>
          </a:p>
        </p:txBody>
      </p:sp>
      <p:sp>
        <p:nvSpPr>
          <p:cNvPr id="19" name="Textplatzhalter 9"/>
          <p:cNvSpPr>
            <a:spLocks noGrp="1"/>
          </p:cNvSpPr>
          <p:nvPr>
            <p:ph type="body" idx="4294967295"/>
          </p:nvPr>
        </p:nvSpPr>
        <p:spPr>
          <a:xfrm>
            <a:off x="455550" y="757238"/>
            <a:ext cx="5581650" cy="5270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>
            <a:lvl1pPr marL="0" indent="0">
              <a:buSzTx/>
              <a:buFontTx/>
              <a:buNone/>
              <a:defRPr b="1">
                <a:solidFill>
                  <a:srgbClr val="E74E10"/>
                </a:solidFill>
              </a:defRPr>
            </a:lvl1pPr>
          </a:lstStyle>
          <a:p>
            <a:r>
              <a:rPr lang="de-DE" sz="1600" dirty="0"/>
              <a:t>Industrietrends stützen die METAV/</a:t>
            </a:r>
          </a:p>
          <a:p>
            <a:r>
              <a:rPr lang="en-US" sz="1600" dirty="0"/>
              <a:t>Industrial trends support METAV</a:t>
            </a:r>
            <a:endParaRPr lang="de-DE" sz="1600" dirty="0"/>
          </a:p>
          <a:p>
            <a:endParaRPr lang="de-DE" dirty="0">
              <a:solidFill>
                <a:srgbClr val="E84E0F"/>
              </a:solidFill>
            </a:endParaRPr>
          </a:p>
        </p:txBody>
      </p:sp>
      <p:pic>
        <p:nvPicPr>
          <p:cNvPr id="3" name="Grafik 2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A14052F7-5073-1F24-308E-9052BD7A0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18" y="435769"/>
            <a:ext cx="5760863" cy="40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88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el 3"/>
          <p:cNvSpPr txBox="1">
            <a:spLocks noGrp="1"/>
          </p:cNvSpPr>
          <p:nvPr>
            <p:ph type="title"/>
          </p:nvPr>
        </p:nvSpPr>
        <p:spPr>
          <a:xfrm>
            <a:off x="457199" y="747"/>
            <a:ext cx="5581946" cy="85725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Besucherstruktur/trade </a:t>
            </a:r>
            <a:r>
              <a:rPr lang="de-DE" dirty="0" err="1"/>
              <a:t>visitors</a:t>
            </a:r>
            <a:endParaRPr dirty="0"/>
          </a:p>
        </p:txBody>
      </p:sp>
      <p:sp>
        <p:nvSpPr>
          <p:cNvPr id="9" name="Textplatzhalter 4"/>
          <p:cNvSpPr>
            <a:spLocks noGrp="1"/>
          </p:cNvSpPr>
          <p:nvPr>
            <p:ph type="body" idx="4294967295"/>
          </p:nvPr>
        </p:nvSpPr>
        <p:spPr>
          <a:xfrm>
            <a:off x="6496345" y="4148464"/>
            <a:ext cx="2383159" cy="23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algn="r">
              <a:spcBef>
                <a:spcPts val="200"/>
              </a:spcBef>
              <a:buSzTx/>
              <a:buFontTx/>
              <a:buNone/>
              <a:defRPr sz="900"/>
            </a:lvl1pPr>
          </a:lstStyle>
          <a:p>
            <a:r>
              <a:rPr dirty="0">
                <a:solidFill>
                  <a:schemeClr val="bg1"/>
                </a:solidFill>
              </a:rPr>
              <a:t>Bildquelle:</a:t>
            </a:r>
            <a:r>
              <a:rPr lang="de-DE" dirty="0">
                <a:solidFill>
                  <a:schemeClr val="bg1"/>
                </a:solidFill>
              </a:rPr>
              <a:t> VDW</a:t>
            </a:r>
            <a:r>
              <a:rPr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2AF21817-F2EB-D029-95B9-8B4C6958BCA7}"/>
              </a:ext>
            </a:extLst>
          </p:cNvPr>
          <p:cNvSpPr txBox="1">
            <a:spLocks/>
          </p:cNvSpPr>
          <p:nvPr/>
        </p:nvSpPr>
        <p:spPr>
          <a:xfrm>
            <a:off x="457199" y="1076327"/>
            <a:ext cx="6407908" cy="3400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339470" indent="-339470" defTabSz="452627" hangingPunct="1">
              <a:lnSpc>
                <a:spcPts val="1880"/>
              </a:lnSpc>
              <a:defRPr sz="1584"/>
            </a:pPr>
            <a:r>
              <a:rPr lang="de-DE" sz="1200" dirty="0"/>
              <a:t>Einzugsgebiet von rund 300 km im größten industriellen Ballungsgebiet Europas/ </a:t>
            </a:r>
            <a:r>
              <a:rPr lang="de-DE" sz="1200" dirty="0" err="1"/>
              <a:t>catchment</a:t>
            </a:r>
            <a:r>
              <a:rPr lang="de-DE" sz="1200" dirty="0"/>
              <a:t> </a:t>
            </a:r>
            <a:r>
              <a:rPr lang="de-DE" sz="1200" dirty="0" err="1"/>
              <a:t>area</a:t>
            </a:r>
            <a:r>
              <a:rPr lang="de-DE" sz="1200" dirty="0"/>
              <a:t> of </a:t>
            </a:r>
            <a:r>
              <a:rPr lang="de-DE" sz="1200" dirty="0" err="1"/>
              <a:t>some</a:t>
            </a:r>
            <a:r>
              <a:rPr lang="de-DE" sz="1200" dirty="0"/>
              <a:t> 300 km </a:t>
            </a:r>
            <a:r>
              <a:rPr lang="en-US" sz="1200" dirty="0"/>
              <a:t>in the largest industrial conurbation in Europe</a:t>
            </a:r>
            <a:endParaRPr lang="de-DE" sz="1200" dirty="0"/>
          </a:p>
          <a:p>
            <a:pPr marL="339470" indent="-339470" defTabSz="452627" hangingPunct="1">
              <a:lnSpc>
                <a:spcPts val="1880"/>
              </a:lnSpc>
              <a:defRPr sz="1584"/>
            </a:pPr>
            <a:r>
              <a:rPr lang="de-DE" sz="1200" dirty="0"/>
              <a:t>9 von 10 Besuchern aus Deutschland/9 out of 10 </a:t>
            </a:r>
            <a:r>
              <a:rPr lang="de-DE" sz="1200" dirty="0" err="1"/>
              <a:t>visitors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Germany</a:t>
            </a:r>
          </a:p>
          <a:p>
            <a:pPr marL="339470" indent="-339470" defTabSz="452627" hangingPunct="1">
              <a:lnSpc>
                <a:spcPts val="1880"/>
              </a:lnSpc>
              <a:defRPr sz="1584"/>
            </a:pPr>
            <a:r>
              <a:rPr lang="de-DE" sz="1200" dirty="0"/>
              <a:t>6 von 10 Besuchern aus Produktion, F&amp;E, Konstruktion, Wartung,  Instandhaltung oder Qualitätskontrolle/6 out of 10 </a:t>
            </a:r>
            <a:r>
              <a:rPr lang="de-DE" sz="1200" dirty="0" err="1"/>
              <a:t>visitors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production</a:t>
            </a:r>
            <a:r>
              <a:rPr lang="de-DE" sz="1200" dirty="0"/>
              <a:t>, R&amp;D, </a:t>
            </a:r>
            <a:r>
              <a:rPr lang="de-DE" sz="1200" dirty="0" err="1"/>
              <a:t>construction</a:t>
            </a:r>
            <a:r>
              <a:rPr lang="de-DE" sz="1200" dirty="0"/>
              <a:t>, </a:t>
            </a:r>
            <a:r>
              <a:rPr lang="de-DE" sz="1200" dirty="0" err="1"/>
              <a:t>maintenance</a:t>
            </a:r>
            <a:r>
              <a:rPr lang="de-DE" sz="1200" dirty="0"/>
              <a:t>, </a:t>
            </a:r>
            <a:r>
              <a:rPr lang="de-DE" sz="1200" dirty="0" err="1"/>
              <a:t>repair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quality</a:t>
            </a:r>
            <a:r>
              <a:rPr lang="de-DE" sz="1200" dirty="0"/>
              <a:t> </a:t>
            </a:r>
            <a:r>
              <a:rPr lang="de-DE" sz="1200" dirty="0" err="1"/>
              <a:t>control</a:t>
            </a:r>
            <a:endParaRPr lang="de-DE" sz="1200" dirty="0"/>
          </a:p>
          <a:p>
            <a:pPr marL="339470" indent="-339470" defTabSz="452627" hangingPunct="1">
              <a:lnSpc>
                <a:spcPts val="1880"/>
              </a:lnSpc>
              <a:defRPr sz="1584"/>
            </a:pPr>
            <a:r>
              <a:rPr lang="de-DE" sz="1200" dirty="0"/>
              <a:t>2 von 3 Besuchern an Beschaffungsentscheidung beteiligt/2 of 3 </a:t>
            </a:r>
            <a:r>
              <a:rPr lang="de-DE" sz="1200" dirty="0" err="1"/>
              <a:t>visitors</a:t>
            </a:r>
            <a:r>
              <a:rPr lang="de-DE" sz="1200" dirty="0"/>
              <a:t> </a:t>
            </a:r>
            <a:r>
              <a:rPr lang="de-DE" sz="1200" dirty="0" err="1"/>
              <a:t>involved</a:t>
            </a:r>
            <a:r>
              <a:rPr lang="de-DE" sz="1200" dirty="0"/>
              <a:t> in </a:t>
            </a:r>
            <a:r>
              <a:rPr lang="de-DE" sz="1200" dirty="0" err="1"/>
              <a:t>procurement</a:t>
            </a:r>
            <a:r>
              <a:rPr lang="de-DE" sz="1200" dirty="0"/>
              <a:t> </a:t>
            </a:r>
            <a:r>
              <a:rPr lang="de-DE" sz="1200" dirty="0" err="1"/>
              <a:t>decision</a:t>
            </a:r>
            <a:endParaRPr lang="de-DE" sz="1200" dirty="0"/>
          </a:p>
          <a:p>
            <a:pPr marL="339470" indent="-339470" defTabSz="452627" hangingPunct="1">
              <a:lnSpc>
                <a:spcPts val="1880"/>
              </a:lnSpc>
              <a:defRPr sz="1584"/>
            </a:pPr>
            <a:r>
              <a:rPr lang="de-DE" sz="1200" dirty="0"/>
              <a:t>93 Prozent Besucherzufriedenheit/93 </a:t>
            </a:r>
            <a:r>
              <a:rPr lang="de-DE" sz="1200" dirty="0" err="1"/>
              <a:t>percent</a:t>
            </a:r>
            <a:r>
              <a:rPr lang="de-DE" sz="1200" dirty="0"/>
              <a:t> </a:t>
            </a:r>
            <a:r>
              <a:rPr lang="de-DE" sz="1200" dirty="0" err="1"/>
              <a:t>visitor</a:t>
            </a:r>
            <a:r>
              <a:rPr lang="de-DE" sz="1200" dirty="0"/>
              <a:t> </a:t>
            </a:r>
            <a:r>
              <a:rPr lang="de-DE" sz="1200" dirty="0" err="1"/>
              <a:t>satisfaction</a:t>
            </a:r>
            <a:endParaRPr lang="de-DE" sz="1200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064835B-5321-985F-F238-0241A64117A3}"/>
              </a:ext>
            </a:extLst>
          </p:cNvPr>
          <p:cNvSpPr txBox="1">
            <a:spLocks/>
          </p:cNvSpPr>
          <p:nvPr/>
        </p:nvSpPr>
        <p:spPr>
          <a:xfrm>
            <a:off x="455550" y="757238"/>
            <a:ext cx="5581650" cy="52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0" baseline="0">
                <a:solidFill>
                  <a:srgbClr val="E74E1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50875" marR="0" indent="-28575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57262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6500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495425" marR="0" indent="-228600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4688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260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3832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40479" marR="0" indent="-182879" algn="l" defTabSz="4572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/>
            <a:r>
              <a:rPr lang="de-DE"/>
              <a:t>Zufriedene Besucher mit hoher Qualität/</a:t>
            </a:r>
          </a:p>
          <a:p>
            <a:pPr hangingPunct="1"/>
            <a:r>
              <a:rPr lang="de-DE"/>
              <a:t>high quality satisfied visitors (2018)</a:t>
            </a:r>
          </a:p>
          <a:p>
            <a:pPr hangingPunct="1"/>
            <a:endParaRPr lang="de-DE" dirty="0">
              <a:solidFill>
                <a:srgbClr val="E84E0F"/>
              </a:solidFill>
            </a:endParaRPr>
          </a:p>
        </p:txBody>
      </p:sp>
      <p:pic>
        <p:nvPicPr>
          <p:cNvPr id="3" name="Grafik 2" descr="Ein Bild, das drinnen, dunkel enthält.&#10;&#10;Automatisch generierte Beschreibung">
            <a:extLst>
              <a:ext uri="{FF2B5EF4-FFF2-40B4-BE49-F238E27FC236}">
                <a16:creationId xmlns:a16="http://schemas.microsoft.com/office/drawing/2014/main" id="{99F5BB2D-4E5A-0C18-BF4B-8EA93800B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85" y="452707"/>
            <a:ext cx="5714102" cy="40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386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BA9AEBB-6612-88D8-6F4A-7009D3D32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49" y="4223463"/>
            <a:ext cx="1754476" cy="1169651"/>
          </a:xfrm>
          <a:prstGeom prst="rect">
            <a:avLst/>
          </a:prstGeom>
        </p:spPr>
      </p:pic>
      <p:sp>
        <p:nvSpPr>
          <p:cNvPr id="243" name="Titel 1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5583602" cy="8715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/>
              <a:t>Drei starke Messen im Verbund/</a:t>
            </a:r>
            <a:br>
              <a:rPr lang="de-DE" dirty="0"/>
            </a:br>
            <a:r>
              <a:rPr lang="en-US" dirty="0"/>
              <a:t>Three strong trade fairs combined</a:t>
            </a:r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824A8B-4D0C-320F-7483-80E7D322C6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16950" r="4050" b="18507"/>
          <a:stretch/>
        </p:blipFill>
        <p:spPr>
          <a:xfrm>
            <a:off x="3806992" y="1298416"/>
            <a:ext cx="5732780" cy="2766879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532" y="871214"/>
            <a:ext cx="4992831" cy="3520867"/>
          </a:xfrm>
          <a:custGeom>
            <a:avLst/>
            <a:gdLst>
              <a:gd name="connsiteX0" fmla="*/ 0 w 7725398"/>
              <a:gd name="connsiteY0" fmla="*/ 0 h 3520867"/>
              <a:gd name="connsiteX1" fmla="*/ 7725398 w 7725398"/>
              <a:gd name="connsiteY1" fmla="*/ 0 h 3520867"/>
              <a:gd name="connsiteX2" fmla="*/ 6511896 w 7725398"/>
              <a:gd name="connsiteY2" fmla="*/ 3520867 h 3520867"/>
              <a:gd name="connsiteX3" fmla="*/ 0 w 7725398"/>
              <a:gd name="connsiteY3" fmla="*/ 3520867 h 3520867"/>
              <a:gd name="connsiteX4" fmla="*/ 0 w 7725398"/>
              <a:gd name="connsiteY4" fmla="*/ 0 h 3520867"/>
              <a:gd name="connsiteX0" fmla="*/ 2711302 w 7725398"/>
              <a:gd name="connsiteY0" fmla="*/ 0 h 3520867"/>
              <a:gd name="connsiteX1" fmla="*/ 7725398 w 7725398"/>
              <a:gd name="connsiteY1" fmla="*/ 0 h 3520867"/>
              <a:gd name="connsiteX2" fmla="*/ 6511896 w 7725398"/>
              <a:gd name="connsiteY2" fmla="*/ 3520867 h 3520867"/>
              <a:gd name="connsiteX3" fmla="*/ 0 w 7725398"/>
              <a:gd name="connsiteY3" fmla="*/ 3520867 h 3520867"/>
              <a:gd name="connsiteX4" fmla="*/ 2711302 w 7725398"/>
              <a:gd name="connsiteY4" fmla="*/ 0 h 3520867"/>
              <a:gd name="connsiteX0" fmla="*/ 0 w 5014096"/>
              <a:gd name="connsiteY0" fmla="*/ 0 h 3520867"/>
              <a:gd name="connsiteX1" fmla="*/ 5014096 w 5014096"/>
              <a:gd name="connsiteY1" fmla="*/ 0 h 3520867"/>
              <a:gd name="connsiteX2" fmla="*/ 3800594 w 5014096"/>
              <a:gd name="connsiteY2" fmla="*/ 3520867 h 3520867"/>
              <a:gd name="connsiteX3" fmla="*/ 21265 w 5014096"/>
              <a:gd name="connsiteY3" fmla="*/ 3520867 h 3520867"/>
              <a:gd name="connsiteX4" fmla="*/ 0 w 5014096"/>
              <a:gd name="connsiteY4" fmla="*/ 0 h 3520867"/>
              <a:gd name="connsiteX0" fmla="*/ 21266 w 4992831"/>
              <a:gd name="connsiteY0" fmla="*/ 10632 h 3520867"/>
              <a:gd name="connsiteX1" fmla="*/ 4992831 w 4992831"/>
              <a:gd name="connsiteY1" fmla="*/ 0 h 3520867"/>
              <a:gd name="connsiteX2" fmla="*/ 3779329 w 4992831"/>
              <a:gd name="connsiteY2" fmla="*/ 3520867 h 3520867"/>
              <a:gd name="connsiteX3" fmla="*/ 0 w 4992831"/>
              <a:gd name="connsiteY3" fmla="*/ 3520867 h 3520867"/>
              <a:gd name="connsiteX4" fmla="*/ 21266 w 4992831"/>
              <a:gd name="connsiteY4" fmla="*/ 10632 h 3520867"/>
              <a:gd name="connsiteX0" fmla="*/ 2681 w 4992831"/>
              <a:gd name="connsiteY0" fmla="*/ 14349 h 3520867"/>
              <a:gd name="connsiteX1" fmla="*/ 4992831 w 4992831"/>
              <a:gd name="connsiteY1" fmla="*/ 0 h 3520867"/>
              <a:gd name="connsiteX2" fmla="*/ 3779329 w 4992831"/>
              <a:gd name="connsiteY2" fmla="*/ 3520867 h 3520867"/>
              <a:gd name="connsiteX3" fmla="*/ 0 w 4992831"/>
              <a:gd name="connsiteY3" fmla="*/ 3520867 h 3520867"/>
              <a:gd name="connsiteX4" fmla="*/ 2681 w 4992831"/>
              <a:gd name="connsiteY4" fmla="*/ 14349 h 352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831" h="3520867">
                <a:moveTo>
                  <a:pt x="2681" y="14349"/>
                </a:moveTo>
                <a:lnTo>
                  <a:pt x="4992831" y="0"/>
                </a:lnTo>
                <a:lnTo>
                  <a:pt x="3779329" y="3520867"/>
                </a:lnTo>
                <a:lnTo>
                  <a:pt x="0" y="3520867"/>
                </a:lnTo>
                <a:cubicBezTo>
                  <a:pt x="894" y="2352028"/>
                  <a:pt x="1787" y="1183188"/>
                  <a:pt x="2681" y="14349"/>
                </a:cubicBezTo>
                <a:close/>
              </a:path>
            </a:pathLst>
          </a:custGeom>
          <a:solidFill>
            <a:srgbClr val="E84E0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8000" tIns="45719" rIns="468000" bIns="45719" numCol="1" spcCol="38100" rtlCol="0" anchor="ctr">
            <a:noAutofit/>
          </a:bodyPr>
          <a:lstStyle/>
          <a:p>
            <a:pPr>
              <a:lnSpc>
                <a:spcPts val="2080"/>
              </a:lnSpc>
            </a:pPr>
            <a:r>
              <a:rPr lang="de-DE" sz="1400" b="1" dirty="0">
                <a:solidFill>
                  <a:schemeClr val="bg1"/>
                </a:solidFill>
              </a:rPr>
              <a:t>        METAV 2022</a:t>
            </a:r>
          </a:p>
          <a:p>
            <a:pPr>
              <a:lnSpc>
                <a:spcPts val="2080"/>
              </a:lnSpc>
            </a:pPr>
            <a:r>
              <a:rPr lang="de-DE" sz="1400" b="1" dirty="0">
                <a:solidFill>
                  <a:schemeClr val="bg1"/>
                </a:solidFill>
              </a:rPr>
              <a:t>        • in Halle 16/hall 16</a:t>
            </a:r>
          </a:p>
          <a:p>
            <a:pPr>
              <a:lnSpc>
                <a:spcPts val="2080"/>
              </a:lnSpc>
            </a:pPr>
            <a:endParaRPr lang="de-DE" sz="1400" b="1" dirty="0">
              <a:solidFill>
                <a:schemeClr val="bg1"/>
              </a:solidFill>
            </a:endParaRPr>
          </a:p>
          <a:p>
            <a:pPr>
              <a:lnSpc>
                <a:spcPts val="2080"/>
              </a:lnSpc>
            </a:pPr>
            <a:r>
              <a:rPr lang="de-DE" sz="1400" b="1" dirty="0">
                <a:solidFill>
                  <a:schemeClr val="bg1"/>
                </a:solidFill>
              </a:rPr>
              <a:t>        </a:t>
            </a:r>
            <a:r>
              <a:rPr lang="de-DE" sz="1400" b="1" dirty="0" err="1">
                <a:solidFill>
                  <a:schemeClr val="bg1"/>
                </a:solidFill>
              </a:rPr>
              <a:t>wire</a:t>
            </a:r>
            <a:endParaRPr lang="de-DE" sz="1400" b="1" dirty="0">
              <a:solidFill>
                <a:schemeClr val="bg1"/>
              </a:solidFill>
            </a:endParaRPr>
          </a:p>
          <a:p>
            <a:pPr>
              <a:lnSpc>
                <a:spcPts val="2080"/>
              </a:lnSpc>
            </a:pPr>
            <a:r>
              <a:rPr lang="de-DE" sz="1400" b="1" dirty="0">
                <a:solidFill>
                  <a:schemeClr val="bg1"/>
                </a:solidFill>
              </a:rPr>
              <a:t>        •  in Halle 9-15/</a:t>
            </a:r>
            <a:r>
              <a:rPr lang="de-DE" sz="1400" b="1" dirty="0" err="1">
                <a:solidFill>
                  <a:schemeClr val="bg1"/>
                </a:solidFill>
              </a:rPr>
              <a:t>halls</a:t>
            </a:r>
            <a:r>
              <a:rPr lang="de-DE" sz="1400" b="1" dirty="0">
                <a:solidFill>
                  <a:schemeClr val="bg1"/>
                </a:solidFill>
              </a:rPr>
              <a:t> 9-15</a:t>
            </a:r>
          </a:p>
          <a:p>
            <a:pPr>
              <a:lnSpc>
                <a:spcPts val="2080"/>
              </a:lnSpc>
            </a:pPr>
            <a:endParaRPr lang="de-DE" sz="1400" b="1" dirty="0">
              <a:solidFill>
                <a:schemeClr val="bg1"/>
              </a:solidFill>
            </a:endParaRPr>
          </a:p>
          <a:p>
            <a:pPr>
              <a:lnSpc>
                <a:spcPts val="2080"/>
              </a:lnSpc>
            </a:pPr>
            <a:r>
              <a:rPr lang="de-DE" sz="1400" b="1" dirty="0">
                <a:solidFill>
                  <a:schemeClr val="bg1"/>
                </a:solidFill>
              </a:rPr>
              <a:t>        Tube</a:t>
            </a:r>
          </a:p>
          <a:p>
            <a:pPr>
              <a:lnSpc>
                <a:spcPts val="2080"/>
              </a:lnSpc>
            </a:pPr>
            <a:r>
              <a:rPr lang="de-DE" sz="1400" b="1" dirty="0">
                <a:solidFill>
                  <a:schemeClr val="bg1"/>
                </a:solidFill>
              </a:rPr>
              <a:t>        •  in Halle 1-7a/</a:t>
            </a:r>
            <a:r>
              <a:rPr lang="de-DE" sz="1400" b="1" dirty="0" err="1">
                <a:solidFill>
                  <a:schemeClr val="bg1"/>
                </a:solidFill>
              </a:rPr>
              <a:t>halls</a:t>
            </a:r>
            <a:r>
              <a:rPr lang="de-DE" sz="1400" b="1" dirty="0">
                <a:solidFill>
                  <a:schemeClr val="bg1"/>
                </a:solidFill>
              </a:rPr>
              <a:t> 1-7a</a:t>
            </a:r>
          </a:p>
          <a:p>
            <a:pPr>
              <a:lnSpc>
                <a:spcPts val="2080"/>
              </a:lnSpc>
            </a:pPr>
            <a:endParaRPr lang="de-DE" sz="1400" b="1" dirty="0">
              <a:solidFill>
                <a:schemeClr val="bg1"/>
              </a:solidFill>
            </a:endParaRPr>
          </a:p>
          <a:p>
            <a:pPr>
              <a:lnSpc>
                <a:spcPts val="2080"/>
              </a:lnSpc>
            </a:pPr>
            <a:r>
              <a:rPr lang="de-DE" sz="1400" b="1" dirty="0">
                <a:solidFill>
                  <a:schemeClr val="bg1"/>
                </a:solidFill>
              </a:rPr>
              <a:t>Ein Ticket für drei Messen.</a:t>
            </a:r>
          </a:p>
          <a:p>
            <a:pPr>
              <a:lnSpc>
                <a:spcPts val="2080"/>
              </a:lnSpc>
            </a:pPr>
            <a:r>
              <a:rPr lang="de-DE" sz="1400" b="1" dirty="0">
                <a:solidFill>
                  <a:schemeClr val="bg1"/>
                </a:solidFill>
              </a:rPr>
              <a:t>O</a:t>
            </a:r>
            <a:r>
              <a:rPr lang="en-US" sz="1400" b="1" dirty="0">
                <a:solidFill>
                  <a:schemeClr val="bg1"/>
                </a:solidFill>
              </a:rPr>
              <a:t>ne ticket to three trade fairs.</a:t>
            </a:r>
          </a:p>
          <a:p>
            <a:pPr>
              <a:lnSpc>
                <a:spcPts val="2080"/>
              </a:lnSpc>
            </a:pPr>
            <a:r>
              <a:rPr lang="de-DE" sz="14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7F9F9BA-36B8-7379-898C-9F0C67496F7D}"/>
              </a:ext>
            </a:extLst>
          </p:cNvPr>
          <p:cNvSpPr/>
          <p:nvPr/>
        </p:nvSpPr>
        <p:spPr>
          <a:xfrm>
            <a:off x="104835" y="2676342"/>
            <a:ext cx="430991" cy="430991"/>
          </a:xfrm>
          <a:prstGeom prst="rect">
            <a:avLst/>
          </a:prstGeom>
          <a:solidFill>
            <a:srgbClr val="E21A12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E0D166D-E3C8-DE6A-5F9B-523C391AB30C}"/>
              </a:ext>
            </a:extLst>
          </p:cNvPr>
          <p:cNvSpPr/>
          <p:nvPr/>
        </p:nvSpPr>
        <p:spPr>
          <a:xfrm>
            <a:off x="104835" y="1879631"/>
            <a:ext cx="430991" cy="430991"/>
          </a:xfrm>
          <a:prstGeom prst="rect">
            <a:avLst/>
          </a:prstGeom>
          <a:solidFill>
            <a:srgbClr val="676868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F82A6F1-CDFA-9043-66E1-046F8A4D9A83}"/>
              </a:ext>
            </a:extLst>
          </p:cNvPr>
          <p:cNvSpPr/>
          <p:nvPr/>
        </p:nvSpPr>
        <p:spPr>
          <a:xfrm>
            <a:off x="110658" y="1082920"/>
            <a:ext cx="430991" cy="430991"/>
          </a:xfrm>
          <a:prstGeom prst="rect">
            <a:avLst/>
          </a:prstGeom>
          <a:solidFill>
            <a:srgbClr val="0096D0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35C9FE3-3BEC-71D4-1B04-59BBEA5F8D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81492" r="85149" b="2483"/>
          <a:stretch/>
        </p:blipFill>
        <p:spPr>
          <a:xfrm>
            <a:off x="5678598" y="4473079"/>
            <a:ext cx="698904" cy="6704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8D83EE7-7D59-F14F-FFBD-480DF945C1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t="81492" r="67751" b="2483"/>
          <a:stretch/>
        </p:blipFill>
        <p:spPr>
          <a:xfrm>
            <a:off x="2605548" y="4473079"/>
            <a:ext cx="828695" cy="6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510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Bildschirmpräsentation (16:9)</PresentationFormat>
  <Paragraphs>106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METAV zur rechten Zeit/METAV on fleek</vt:lpstr>
      <vt:lpstr>Besucherstruktur/trade visitors</vt:lpstr>
      <vt:lpstr>Drei starke Messen im Verbund/ Three strong trade fairs combined</vt:lpstr>
      <vt:lpstr>Aussteller der METAV 2022/exhibitors of METAV 2022</vt:lpstr>
      <vt:lpstr>METAV wird hybrid/METAV goes hybrid</vt:lpstr>
      <vt:lpstr>METAV Area: geballte Kompetenz/ METAV area: clustered competence</vt:lpstr>
      <vt:lpstr>Start-up Area/startup joint stand</vt:lpstr>
      <vt:lpstr>Vielen Dank für Ihre Aufmerksamkeit!/ Thank you for your attention!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Schwaneck Stefan</dc:creator>
  <cp:lastModifiedBy>Dr. Schwaneck, Stefan</cp:lastModifiedBy>
  <cp:revision>99</cp:revision>
  <cp:lastPrinted>2019-10-21T14:35:40Z</cp:lastPrinted>
  <dcterms:modified xsi:type="dcterms:W3CDTF">2022-05-10T16:26:21Z</dcterms:modified>
</cp:coreProperties>
</file>