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821" r:id="rId5"/>
  </p:sldMasterIdLst>
  <p:notesMasterIdLst>
    <p:notesMasterId r:id="rId14"/>
  </p:notesMasterIdLst>
  <p:handoutMasterIdLst>
    <p:handoutMasterId r:id="rId15"/>
  </p:handoutMasterIdLst>
  <p:sldIdLst>
    <p:sldId id="335" r:id="rId6"/>
    <p:sldId id="3258" r:id="rId7"/>
    <p:sldId id="3262" r:id="rId8"/>
    <p:sldId id="3264" r:id="rId9"/>
    <p:sldId id="3265" r:id="rId10"/>
    <p:sldId id="2999" r:id="rId11"/>
    <p:sldId id="3266" r:id="rId12"/>
    <p:sldId id="336" r:id="rId13"/>
  </p:sldIdLst>
  <p:sldSz cx="12190413" cy="6859588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1pPr>
    <a:lvl2pPr marL="609539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2pPr>
    <a:lvl3pPr marL="121908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3pPr>
    <a:lvl4pPr marL="182861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4pPr>
    <a:lvl5pPr marL="243815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5pPr>
    <a:lvl6pPr marL="3047696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6pPr>
    <a:lvl7pPr marL="3657235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7pPr>
    <a:lvl8pPr marL="4266773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8pPr>
    <a:lvl9pPr marL="4876313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pos="3845">
          <p15:clr>
            <a:srgbClr val="A4A3A4"/>
          </p15:clr>
        </p15:guide>
        <p15:guide id="4" pos="7381">
          <p15:clr>
            <a:srgbClr val="A4A3A4"/>
          </p15:clr>
        </p15:guide>
        <p15:guide id="5" pos="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FFFFFF"/>
    <a:srgbClr val="E68D3F"/>
    <a:srgbClr val="005A99"/>
    <a:srgbClr val="5994BC"/>
    <a:srgbClr val="ADCF82"/>
    <a:srgbClr val="F3C69F"/>
    <a:srgbClr val="E6E6E6"/>
    <a:srgbClr val="7FACCC"/>
    <a:srgbClr val="D6E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7" autoAdjust="0"/>
    <p:restoredTop sz="95754" autoAdjust="0"/>
  </p:normalViewPr>
  <p:slideViewPr>
    <p:cSldViewPr snapToGrid="0">
      <p:cViewPr varScale="1">
        <p:scale>
          <a:sx n="111" d="100"/>
          <a:sy n="111" d="100"/>
        </p:scale>
        <p:origin x="366" y="96"/>
      </p:cViewPr>
      <p:guideLst>
        <p:guide orient="horz" pos="2159"/>
        <p:guide orient="horz" pos="3963"/>
        <p:guide pos="3845"/>
        <p:guide pos="7381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672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90067786162043E-2"/>
          <c:y val="3.0411400463077189E-2"/>
          <c:w val="0.96947345347089631"/>
          <c:h val="0.8993848337284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Produktion</c:v>
                </c:pt>
              </c:strCache>
            </c:strRef>
          </c:tx>
          <c:spPr>
            <a:solidFill>
              <a:schemeClr val="accent1"/>
            </a:solidFill>
            <a:ln w="12624">
              <a:noFill/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54-446E-9FDB-E41F17E6A3D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12624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843-4492-9F2D-5427FB67A85F}"/>
              </c:ext>
            </c:extLst>
          </c:dPt>
          <c:dPt>
            <c:idx val="18"/>
            <c:invertIfNegative val="0"/>
            <c:bubble3D val="0"/>
            <c:spPr>
              <a:solidFill>
                <a:srgbClr val="005A99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F7C-40CD-92E5-FD55E15E2E8B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 w="12624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F7C-40CD-92E5-FD55E15E2E8B}"/>
              </c:ext>
            </c:extLst>
          </c:dPt>
          <c:dPt>
            <c:idx val="20"/>
            <c:invertIfNegative val="0"/>
            <c:bubble3D val="0"/>
            <c:spPr>
              <a:solidFill>
                <a:srgbClr val="E68D3F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86B-4D45-BE41-7729582D876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F54-446E-9FDB-E41F17E6A3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Sheet1!$A$7:$A$23</c:f>
              <c:strCache>
                <c:ptCount val="17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24e</c:v>
                </c:pt>
              </c:strCache>
            </c:strRef>
          </c:cat>
          <c:val>
            <c:numRef>
              <c:f>Sheet1!$B$7:$B$23</c:f>
              <c:numCache>
                <c:formatCode>0.0</c:formatCode>
                <c:ptCount val="17"/>
                <c:pt idx="0">
                  <c:v>14.0741</c:v>
                </c:pt>
                <c:pt idx="1">
                  <c:v>10.112067</c:v>
                </c:pt>
                <c:pt idx="2">
                  <c:v>9.7186509999999995</c:v>
                </c:pt>
                <c:pt idx="3">
                  <c:v>12.802161</c:v>
                </c:pt>
                <c:pt idx="4">
                  <c:v>14.096926999999999</c:v>
                </c:pt>
                <c:pt idx="5">
                  <c:v>14.507957000000001</c:v>
                </c:pt>
                <c:pt idx="6">
                  <c:v>14.401633</c:v>
                </c:pt>
                <c:pt idx="7">
                  <c:v>15.014406000000001</c:v>
                </c:pt>
                <c:pt idx="8">
                  <c:v>14.909885000000001</c:v>
                </c:pt>
                <c:pt idx="9">
                  <c:v>15.912144</c:v>
                </c:pt>
                <c:pt idx="10">
                  <c:v>16.996294000000002</c:v>
                </c:pt>
                <c:pt idx="11">
                  <c:v>16.950680999999999</c:v>
                </c:pt>
                <c:pt idx="12">
                  <c:v>12.111317999999999</c:v>
                </c:pt>
                <c:pt idx="13">
                  <c:v>12.805261</c:v>
                </c:pt>
                <c:pt idx="14">
                  <c:v>14.115994000000001</c:v>
                </c:pt>
                <c:pt idx="15">
                  <c:v>15.372299999999999</c:v>
                </c:pt>
                <c:pt idx="16">
                  <c:v>14.81264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7C-40CD-92E5-FD55E15E2E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9587328"/>
        <c:axId val="49588864"/>
      </c:barChart>
      <c:catAx>
        <c:axId val="49587328"/>
        <c:scaling>
          <c:orientation val="minMax"/>
        </c:scaling>
        <c:delete val="0"/>
        <c:axPos val="b"/>
        <c:numFmt formatCode="00" sourceLinked="0"/>
        <c:majorTickMark val="out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88864"/>
        <c:scaling>
          <c:orientation val="minMax"/>
          <c:max val="18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9468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7328"/>
        <c:crosses val="autoZero"/>
        <c:crossBetween val="between"/>
      </c:valAx>
      <c:spPr>
        <a:noFill/>
        <a:ln w="252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4839004247218"/>
          <c:y val="0.14189181517483307"/>
          <c:w val="0.35701228944743746"/>
          <c:h val="0.70278534845581631"/>
        </c:manualLayout>
      </c:layout>
      <c:pieChart>
        <c:varyColors val="1"/>
        <c:ser>
          <c:idx val="0"/>
          <c:order val="0"/>
          <c:spPr>
            <a:solidFill>
              <a:srgbClr val="FEA746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5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8FA-4402-BEA6-68AEC38E0AE0}"/>
              </c:ext>
            </c:extLst>
          </c:dPt>
          <c:dPt>
            <c:idx val="1"/>
            <c:bubble3D val="0"/>
            <c:spPr>
              <a:solidFill>
                <a:srgbClr val="5994B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8FA-4402-BEA6-68AEC38E0AE0}"/>
              </c:ext>
            </c:extLst>
          </c:dPt>
          <c:dPt>
            <c:idx val="2"/>
            <c:bubble3D val="0"/>
            <c:spPr>
              <a:solidFill>
                <a:srgbClr val="A7C6D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8FA-4402-BEA6-68AEC38E0AE0}"/>
              </c:ext>
            </c:extLst>
          </c:dPt>
          <c:dPt>
            <c:idx val="3"/>
            <c:bubble3D val="0"/>
            <c:spPr>
              <a:solidFill>
                <a:srgbClr val="E68D3F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8FA-4402-BEA6-68AEC38E0AE0}"/>
              </c:ext>
            </c:extLst>
          </c:dPt>
          <c:dPt>
            <c:idx val="4"/>
            <c:bubble3D val="0"/>
            <c:spPr>
              <a:solidFill>
                <a:srgbClr val="F3C69F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8FA-4402-BEA6-68AEC38E0AE0}"/>
              </c:ext>
            </c:extLst>
          </c:dPt>
          <c:dPt>
            <c:idx val="5"/>
            <c:bubble3D val="0"/>
            <c:spPr>
              <a:solidFill>
                <a:srgbClr val="ADCF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8FA-4402-BEA6-68AEC38E0AE0}"/>
              </c:ext>
            </c:extLst>
          </c:dPt>
          <c:dPt>
            <c:idx val="6"/>
            <c:bubble3D val="0"/>
            <c:spPr>
              <a:solidFill>
                <a:srgbClr val="D6E7C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8FA-4402-BEA6-68AEC38E0AE0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8FA-4402-BEA6-68AEC38E0AE0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8FA-4402-BEA6-68AEC38E0AE0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8FA-4402-BEA6-68AEC38E0AE0}"/>
              </c:ext>
            </c:extLst>
          </c:dPt>
          <c:dLbls>
            <c:dLbl>
              <c:idx val="0"/>
              <c:layout>
                <c:manualLayout>
                  <c:x val="3.3695792859352661E-2"/>
                  <c:y val="-1.9197828766596727E-2"/>
                </c:manualLayout>
              </c:layout>
              <c:tx>
                <c:rich>
                  <a:bodyPr/>
                  <a:lstStyle/>
                  <a:p>
                    <a:fld id="{E3EEFB33-8FA3-4FBE-B42D-0E2AE62B8035}" type="CATEGORYNAME">
                      <a:rPr lang="en-US" dirty="0"/>
                      <a:pPr/>
                      <a:t>[RUBRIKENNAME]</a:t>
                    </a:fld>
                    <a:r>
                      <a:rPr lang="en-US" baseline="0" dirty="0"/>
                      <a:t>
30,1%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FA-4402-BEA6-68AEC38E0AE0}"/>
                </c:ext>
              </c:extLst>
            </c:dLbl>
            <c:dLbl>
              <c:idx val="1"/>
              <c:layout>
                <c:manualLayout>
                  <c:x val="6.4977498564676699E-3"/>
                  <c:y val="1.4419738373716807E-2"/>
                </c:manualLayout>
              </c:layout>
              <c:tx>
                <c:rich>
                  <a:bodyPr/>
                  <a:lstStyle/>
                  <a:p>
                    <a:fld id="{881D8300-8837-4E2D-8C2C-5B0F6F0C4E1E}" type="CATEGORYNAME">
                      <a:rPr lang="en-US" dirty="0"/>
                      <a:pPr/>
                      <a:t>[RUBRIKENNAME]</a:t>
                    </a:fld>
                    <a:r>
                      <a:rPr lang="en-US" baseline="0" dirty="0"/>
                      <a:t>
27,2%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37211000304401"/>
                      <c:h val="0.144826376624158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FA-4402-BEA6-68AEC38E0AE0}"/>
                </c:ext>
              </c:extLst>
            </c:dLbl>
            <c:dLbl>
              <c:idx val="2"/>
              <c:layout>
                <c:manualLayout>
                  <c:x val="-1.503401715613862E-2"/>
                  <c:y val="0.115357724818724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0627959592946"/>
                      <c:h val="0.1975321430707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FA-4402-BEA6-68AEC38E0AE0}"/>
                </c:ext>
              </c:extLst>
            </c:dLbl>
            <c:dLbl>
              <c:idx val="3"/>
              <c:layout>
                <c:manualLayout>
                  <c:x val="-6.4461516774413988E-2"/>
                  <c:y val="9.8054220941275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FA-4402-BEA6-68AEC38E0AE0}"/>
                </c:ext>
              </c:extLst>
            </c:dLbl>
            <c:dLbl>
              <c:idx val="4"/>
              <c:layout>
                <c:manualLayout>
                  <c:x val="-0.11220576113055962"/>
                  <c:y val="6.63307137937186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FA-4402-BEA6-68AEC38E0AE0}"/>
                </c:ext>
              </c:extLst>
            </c:dLbl>
            <c:dLbl>
              <c:idx val="5"/>
              <c:layout>
                <c:manualLayout>
                  <c:x val="-0.10049930231746662"/>
                  <c:y val="3.59488616170408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FA-4402-BEA6-68AEC38E0AE0}"/>
                </c:ext>
              </c:extLst>
            </c:dLbl>
            <c:dLbl>
              <c:idx val="6"/>
              <c:layout>
                <c:manualLayout>
                  <c:x val="-0.16961808619246432"/>
                  <c:y val="-1.85112780053727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FA-4402-BEA6-68AEC38E0AE0}"/>
                </c:ext>
              </c:extLst>
            </c:dLbl>
            <c:dLbl>
              <c:idx val="7"/>
              <c:layout>
                <c:manualLayout>
                  <c:x val="-0.11892988601014572"/>
                  <c:y val="-5.196860684479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4782250765634"/>
                      <c:h val="0.13206273386655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8FA-4402-BEA6-68AEC38E0AE0}"/>
                </c:ext>
              </c:extLst>
            </c:dLbl>
            <c:dLbl>
              <c:idx val="8"/>
              <c:layout>
                <c:manualLayout>
                  <c:x val="-0.10436672850363012"/>
                  <c:y val="-0.134384817127790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FA-4402-BEA6-68AEC38E0AE0}"/>
                </c:ext>
              </c:extLst>
            </c:dLbl>
            <c:dLbl>
              <c:idx val="9"/>
              <c:layout>
                <c:manualLayout>
                  <c:x val="6.3598355978051857E-2"/>
                  <c:y val="-0.110015278956854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FA-4402-BEA6-68AEC38E0AE0}"/>
                </c:ext>
              </c:extLst>
            </c:dLbl>
            <c:dLbl>
              <c:idx val="10"/>
              <c:layout>
                <c:manualLayout>
                  <c:x val="0.10006557227789689"/>
                  <c:y val="-6.5414350981472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8FA-4402-BEA6-68AEC38E0A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Sheet1!$B$3:$B$13</c:f>
              <c:strCache>
                <c:ptCount val="11"/>
                <c:pt idx="0">
                  <c:v>Maschinenbau</c:v>
                </c:pt>
                <c:pt idx="1">
                  <c:v>Automobil- und Zuliefererindustrie*</c:v>
                </c:pt>
                <c:pt idx="2">
                  <c:v>Herst. v. Metallerzeugnissen</c:v>
                </c:pt>
                <c:pt idx="3">
                  <c:v>Luft- und Raumfahrzeugbau</c:v>
                </c:pt>
                <c:pt idx="4">
                  <c:v>Elektrotechnik</c:v>
                </c:pt>
                <c:pt idx="5">
                  <c:v>Metallerzeugung u. -bearbeitung </c:v>
                </c:pt>
                <c:pt idx="6">
                  <c:v>Feinmechanik </c:v>
                </c:pt>
                <c:pt idx="7">
                  <c:v>Schienenfahrzeugbau</c:v>
                </c:pt>
                <c:pt idx="8">
                  <c:v>Energie </c:v>
                </c:pt>
                <c:pt idx="9">
                  <c:v>Medizintechnik</c:v>
                </c:pt>
                <c:pt idx="10">
                  <c:v>Sonstige</c:v>
                </c:pt>
              </c:strCache>
            </c:strRef>
          </c:cat>
          <c:val>
            <c:numRef>
              <c:f>Sheet1!$C$3:$C$13</c:f>
              <c:numCache>
                <c:formatCode>0.0%</c:formatCode>
                <c:ptCount val="11"/>
                <c:pt idx="0">
                  <c:v>0.30099999999999999</c:v>
                </c:pt>
                <c:pt idx="1">
                  <c:v>0.27200000000000002</c:v>
                </c:pt>
                <c:pt idx="2">
                  <c:v>8.6999999999999994E-2</c:v>
                </c:pt>
                <c:pt idx="3">
                  <c:v>0.06</c:v>
                </c:pt>
                <c:pt idx="4">
                  <c:v>5.6000000000000001E-2</c:v>
                </c:pt>
                <c:pt idx="5">
                  <c:v>4.9000000000000002E-2</c:v>
                </c:pt>
                <c:pt idx="6">
                  <c:v>0.03</c:v>
                </c:pt>
                <c:pt idx="7">
                  <c:v>2.4E-2</c:v>
                </c:pt>
                <c:pt idx="8">
                  <c:v>0.02</c:v>
                </c:pt>
                <c:pt idx="9">
                  <c:v>0.02</c:v>
                </c:pt>
                <c:pt idx="10">
                  <c:v>8.099999999999985E-2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8FA-4402-BEA6-68AEC38E0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0270270270274"/>
          <c:y val="0.21378091872791516"/>
          <c:w val="0.65830115830115843"/>
          <c:h val="0.602473498233215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5A99"/>
            </a:solidFill>
            <a:ln w="19050">
              <a:solidFill>
                <a:schemeClr val="bg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FC-4F83-BB22-81CBB9972B8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0FC-4F83-BB22-81CBB9972B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0FC-4F83-BB22-81CBB9972B8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0FC-4F83-BB22-81CBB9972B86}"/>
              </c:ext>
            </c:extLst>
          </c:dPt>
          <c:dLbls>
            <c:dLbl>
              <c:idx val="0"/>
              <c:layout>
                <c:manualLayout>
                  <c:x val="-5.8950494731603423E-2"/>
                  <c:y val="-0.1003813121544293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de-DE" sz="1000" dirty="0">
                        <a:solidFill>
                          <a:schemeClr val="tx1"/>
                        </a:solidFill>
                      </a:rPr>
                      <a:t>Auslandsproduktion 26,1%, </a:t>
                    </a:r>
                    <a:fld id="{5D24E151-D69E-41D7-A5EF-7B14A5FB5CFA}" type="VALUE">
                      <a:rPr lang="de-DE" sz="1000" smtClean="0">
                        <a:solidFill>
                          <a:schemeClr val="tx1"/>
                        </a:solidFill>
                      </a:rPr>
                      <a:pPr>
                        <a:defRPr sz="1000" b="1">
                          <a:solidFill>
                            <a:schemeClr val="tx1"/>
                          </a:solidFill>
                        </a:defRPr>
                      </a:pPr>
                      <a:t>[WERT]</a:t>
                    </a:fld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Mrd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de-DE" sz="1000" baseline="0" dirty="0">
                        <a:solidFill>
                          <a:schemeClr val="tx1"/>
                        </a:solidFill>
                      </a:rPr>
                      <a:t> Euro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96996826653961"/>
                      <c:h val="0.1011098459872690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0FC-4F83-BB22-81CBB9972B86}"/>
                </c:ext>
              </c:extLst>
            </c:dLbl>
            <c:dLbl>
              <c:idx val="1"/>
              <c:layout>
                <c:manualLayout>
                  <c:x val="5.8369124894979904E-2"/>
                  <c:y val="-4.359561073374920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dirty="0" err="1">
                        <a:solidFill>
                          <a:schemeClr val="tx1"/>
                        </a:solidFill>
                      </a:rPr>
                      <a:t>Inlandsproduktion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73,9%, </a:t>
                    </a:r>
                    <a:fld id="{5C99B11F-EF91-4520-B35C-D7222AFFF4F7}" type="VALU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 sz="1000" b="1">
                          <a:solidFill>
                            <a:schemeClr val="tx1"/>
                          </a:solidFill>
                        </a:defRPr>
                      </a:pPr>
                      <a:t>[WERT]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chemeClr val="tx1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. Euro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42363366850568"/>
                      <c:h val="0.1773566150924227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0FC-4F83-BB22-81CBB9972B86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1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Auslandsproduktion </c:v>
                </c:pt>
                <c:pt idx="1">
                  <c:v>Inlandsproduktion 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3.7559999999999998</c:v>
                </c:pt>
                <c:pt idx="1">
                  <c:v>10.6335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Sheet1!$B$2:$B$3</c15:f>
                <c15:dlblRangeCache>
                  <c:ptCount val="2"/>
                  <c:pt idx="0">
                    <c:v>3,76</c:v>
                  </c:pt>
                  <c:pt idx="1">
                    <c:v>10,63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0FC-4F83-BB22-81CBB9972B8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78530804228"/>
          <c:y val="1.8348623853210999E-3"/>
          <c:w val="0.805433214691957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Jan-Okt 24</c:v>
                </c:pt>
              </c:strCache>
            </c:strRef>
          </c:tx>
          <c:spPr>
            <a:solidFill>
              <a:schemeClr val="accent1"/>
            </a:solidFill>
            <a:ln w="12742"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China</c:v>
                </c:pt>
                <c:pt idx="2">
                  <c:v>Italien</c:v>
                </c:pt>
                <c:pt idx="3">
                  <c:v>Schweiz</c:v>
                </c:pt>
                <c:pt idx="4">
                  <c:v>Frankreich</c:v>
                </c:pt>
                <c:pt idx="5">
                  <c:v>Indien</c:v>
                </c:pt>
                <c:pt idx="6">
                  <c:v>Österreich</c:v>
                </c:pt>
                <c:pt idx="7">
                  <c:v>Mexiko</c:v>
                </c:pt>
                <c:pt idx="8">
                  <c:v>Polen</c:v>
                </c:pt>
                <c:pt idx="9">
                  <c:v>Türkei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1424.0360000000001</c:v>
                </c:pt>
                <c:pt idx="1">
                  <c:v>1218.415</c:v>
                </c:pt>
                <c:pt idx="2">
                  <c:v>338.31299999999999</c:v>
                </c:pt>
                <c:pt idx="3">
                  <c:v>331.67599999999999</c:v>
                </c:pt>
                <c:pt idx="4">
                  <c:v>330.94400000000002</c:v>
                </c:pt>
                <c:pt idx="5">
                  <c:v>251.79599999999999</c:v>
                </c:pt>
                <c:pt idx="6">
                  <c:v>250.36</c:v>
                </c:pt>
                <c:pt idx="7">
                  <c:v>245.58199999999999</c:v>
                </c:pt>
                <c:pt idx="8">
                  <c:v>241.27500000000001</c:v>
                </c:pt>
                <c:pt idx="9">
                  <c:v>231.01400000000001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0-4EE0-BDD7-1B1ECE7C4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31556096"/>
        <c:axId val="131557632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 w="12742">
                    <a:noFill/>
                    <a:prstDash val="solid"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USA</c:v>
                      </c:pt>
                      <c:pt idx="1">
                        <c:v>China</c:v>
                      </c:pt>
                      <c:pt idx="2">
                        <c:v>Italien</c:v>
                      </c:pt>
                      <c:pt idx="3">
                        <c:v>Schweiz</c:v>
                      </c:pt>
                      <c:pt idx="4">
                        <c:v>Frankreich</c:v>
                      </c:pt>
                      <c:pt idx="5">
                        <c:v>Indien</c:v>
                      </c:pt>
                      <c:pt idx="6">
                        <c:v>Österreich</c:v>
                      </c:pt>
                      <c:pt idx="7">
                        <c:v>Mexiko</c:v>
                      </c:pt>
                      <c:pt idx="8">
                        <c:v>Polen</c:v>
                      </c:pt>
                      <c:pt idx="9">
                        <c:v>Türkei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080-4EE0-BDD7-1B1ECE7C4C0B}"/>
                  </c:ext>
                </c:extLst>
              </c15:ser>
            </c15:filteredBarSeries>
          </c:ext>
        </c:extLst>
      </c:barChart>
      <c:catAx>
        <c:axId val="131556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56">
            <a:noFill/>
          </a:ln>
        </c:spPr>
        <c:txPr>
          <a:bodyPr rot="0" vert="horz"/>
          <a:lstStyle/>
          <a:p>
            <a:pPr>
              <a:defRPr sz="12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1557632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1315576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31556096"/>
        <c:crosses val="max"/>
        <c:crossBetween val="between"/>
      </c:valAx>
      <c:spPr>
        <a:noFill/>
        <a:ln w="254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348623853210999E-3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24/23</c:v>
                </c:pt>
              </c:strCache>
            </c:strRef>
          </c:tx>
          <c:spPr>
            <a:solidFill>
              <a:schemeClr val="accent3"/>
            </a:solidFill>
            <a:ln w="12666">
              <a:solidFill>
                <a:srgbClr val="FFFFFF"/>
              </a:solidFill>
              <a:prstDash val="solid"/>
            </a:ln>
          </c:spPr>
          <c:invertIfNegative val="0"/>
          <c:dLbls>
            <c:numFmt formatCode="\+0;\-0" sourceLinked="0"/>
            <c:spPr>
              <a:noFill/>
              <a:ln w="25332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China</c:v>
                </c:pt>
                <c:pt idx="2">
                  <c:v>Italien</c:v>
                </c:pt>
                <c:pt idx="3">
                  <c:v>Schweiz</c:v>
                </c:pt>
                <c:pt idx="4">
                  <c:v>Frankreich</c:v>
                </c:pt>
                <c:pt idx="5">
                  <c:v>Indien</c:v>
                </c:pt>
                <c:pt idx="6">
                  <c:v>Österreich</c:v>
                </c:pt>
                <c:pt idx="7">
                  <c:v>Mexiko</c:v>
                </c:pt>
                <c:pt idx="8">
                  <c:v>Polen</c:v>
                </c:pt>
                <c:pt idx="9">
                  <c:v>Türkei</c:v>
                </c:pt>
              </c:strCache>
            </c:strRef>
          </c:cat>
          <c:val>
            <c:numRef>
              <c:f>Sheet1!$B$2:$B$11</c:f>
              <c:numCache>
                <c:formatCode>\ \+0;\-0;</c:formatCode>
                <c:ptCount val="10"/>
                <c:pt idx="0">
                  <c:v>20</c:v>
                </c:pt>
                <c:pt idx="1">
                  <c:v>-12</c:v>
                </c:pt>
                <c:pt idx="2">
                  <c:v>-38</c:v>
                </c:pt>
                <c:pt idx="3">
                  <c:v>-10</c:v>
                </c:pt>
                <c:pt idx="4">
                  <c:v>-10</c:v>
                </c:pt>
                <c:pt idx="5">
                  <c:v>36</c:v>
                </c:pt>
                <c:pt idx="6">
                  <c:v>-30</c:v>
                </c:pt>
                <c:pt idx="7">
                  <c:v>-1</c:v>
                </c:pt>
                <c:pt idx="8">
                  <c:v>-33</c:v>
                </c:pt>
                <c:pt idx="9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6-4F87-8910-2DC2CC960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1590400"/>
        <c:axId val="46145536"/>
      </c:barChart>
      <c:catAx>
        <c:axId val="131590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crossAx val="46145536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46145536"/>
        <c:scaling>
          <c:orientation val="minMax"/>
          <c:max val="55"/>
          <c:min val="-55"/>
        </c:scaling>
        <c:delete val="1"/>
        <c:axPos val="b"/>
        <c:numFmt formatCode="\ \+0;\-0;" sourceLinked="1"/>
        <c:majorTickMark val="out"/>
        <c:minorTickMark val="none"/>
        <c:tickLblPos val="nextTo"/>
        <c:crossAx val="131590400"/>
        <c:crosses val="max"/>
        <c:crossBetween val="between"/>
      </c:valAx>
      <c:spPr>
        <a:noFill/>
        <a:ln w="253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81727020978467E-2"/>
          <c:y val="4.3017139376657972E-2"/>
          <c:w val="0.96411779201096237"/>
          <c:h val="0.93848063303711104"/>
        </c:manualLayout>
      </c:layout>
      <c:lineChart>
        <c:grouping val="standard"/>
        <c:varyColors val="1"/>
        <c:ser>
          <c:idx val="4"/>
          <c:order val="0"/>
          <c:tx>
            <c:strRef>
              <c:f>Sheet1!$C$2</c:f>
              <c:strCache>
                <c:ptCount val="1"/>
                <c:pt idx="0">
                  <c:v>Auftragseingang</c:v>
                </c:pt>
              </c:strCache>
            </c:strRef>
          </c:tx>
          <c:spPr>
            <a:ln w="38100">
              <a:solidFill>
                <a:srgbClr val="005A99"/>
              </a:solidFill>
              <a:prstDash val="solid"/>
            </a:ln>
          </c:spPr>
          <c:marker>
            <c:symbol val="none"/>
          </c:marker>
          <c:cat>
            <c:numRef>
              <c:f>Sheet1!$A$111:$A$314</c:f>
              <c:numCache>
                <c:formatCode>General</c:formatCode>
                <c:ptCount val="204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  <c:pt idx="144">
                  <c:v>2020</c:v>
                </c:pt>
                <c:pt idx="156">
                  <c:v>2021</c:v>
                </c:pt>
                <c:pt idx="168">
                  <c:v>2022</c:v>
                </c:pt>
                <c:pt idx="180">
                  <c:v>2023</c:v>
                </c:pt>
                <c:pt idx="192">
                  <c:v>2024</c:v>
                </c:pt>
              </c:numCache>
            </c:numRef>
          </c:cat>
          <c:val>
            <c:numRef>
              <c:f>Sheet1!$C$111:$C$314</c:f>
              <c:numCache>
                <c:formatCode>0.0</c:formatCode>
                <c:ptCount val="204"/>
                <c:pt idx="0">
                  <c:v>144.03333333333333</c:v>
                </c:pt>
                <c:pt idx="1">
                  <c:v>142.13750000000002</c:v>
                </c:pt>
                <c:pt idx="2">
                  <c:v>140.37916666666666</c:v>
                </c:pt>
                <c:pt idx="3">
                  <c:v>137.1</c:v>
                </c:pt>
                <c:pt idx="4">
                  <c:v>131.05000000000001</c:v>
                </c:pt>
                <c:pt idx="5">
                  <c:v>123.55416666666667</c:v>
                </c:pt>
                <c:pt idx="6">
                  <c:v>115.24166666666667</c:v>
                </c:pt>
                <c:pt idx="7">
                  <c:v>107.1375</c:v>
                </c:pt>
                <c:pt idx="8">
                  <c:v>98.387500000000003</c:v>
                </c:pt>
                <c:pt idx="9">
                  <c:v>89.44583333333334</c:v>
                </c:pt>
                <c:pt idx="10">
                  <c:v>81.341666666666654</c:v>
                </c:pt>
                <c:pt idx="11">
                  <c:v>74.300000000000011</c:v>
                </c:pt>
                <c:pt idx="12">
                  <c:v>66.5625</c:v>
                </c:pt>
                <c:pt idx="13">
                  <c:v>59.354166666666664</c:v>
                </c:pt>
                <c:pt idx="14">
                  <c:v>53.508333333333347</c:v>
                </c:pt>
                <c:pt idx="15">
                  <c:v>50.008333333333333</c:v>
                </c:pt>
                <c:pt idx="16">
                  <c:v>49.633333333333333</c:v>
                </c:pt>
                <c:pt idx="17">
                  <c:v>51.445833333333326</c:v>
                </c:pt>
                <c:pt idx="18">
                  <c:v>53.395833333333336</c:v>
                </c:pt>
                <c:pt idx="19">
                  <c:v>54.75416666666667</c:v>
                </c:pt>
                <c:pt idx="20">
                  <c:v>57.241666666666667</c:v>
                </c:pt>
                <c:pt idx="21">
                  <c:v>59.987500000000004</c:v>
                </c:pt>
                <c:pt idx="22">
                  <c:v>62.866666666666674</c:v>
                </c:pt>
                <c:pt idx="23">
                  <c:v>66.212500000000006</c:v>
                </c:pt>
                <c:pt idx="24">
                  <c:v>70.229166666666671</c:v>
                </c:pt>
                <c:pt idx="25">
                  <c:v>74.770833333333329</c:v>
                </c:pt>
                <c:pt idx="26">
                  <c:v>78.958333333333329</c:v>
                </c:pt>
                <c:pt idx="27">
                  <c:v>83.845833333333331</c:v>
                </c:pt>
                <c:pt idx="28">
                  <c:v>88.991666666666674</c:v>
                </c:pt>
                <c:pt idx="29">
                  <c:v>94.887500000000031</c:v>
                </c:pt>
                <c:pt idx="30">
                  <c:v>101.69166666666666</c:v>
                </c:pt>
                <c:pt idx="31">
                  <c:v>107.96249999999999</c:v>
                </c:pt>
                <c:pt idx="32">
                  <c:v>115.42500000000001</c:v>
                </c:pt>
                <c:pt idx="33">
                  <c:v>121.79999999999997</c:v>
                </c:pt>
                <c:pt idx="34">
                  <c:v>128.20833333333334</c:v>
                </c:pt>
                <c:pt idx="35">
                  <c:v>135.28333333333333</c:v>
                </c:pt>
                <c:pt idx="36">
                  <c:v>139.67916666666667</c:v>
                </c:pt>
                <c:pt idx="37">
                  <c:v>143.00000000000003</c:v>
                </c:pt>
                <c:pt idx="38">
                  <c:v>144.97916666666669</c:v>
                </c:pt>
                <c:pt idx="39">
                  <c:v>146.02916666666667</c:v>
                </c:pt>
                <c:pt idx="40">
                  <c:v>147.09999999999997</c:v>
                </c:pt>
                <c:pt idx="41">
                  <c:v>145.51249999999999</c:v>
                </c:pt>
                <c:pt idx="42">
                  <c:v>144.22083333333333</c:v>
                </c:pt>
                <c:pt idx="43">
                  <c:v>144.56249999999997</c:v>
                </c:pt>
                <c:pt idx="44">
                  <c:v>142.67083333333335</c:v>
                </c:pt>
                <c:pt idx="45">
                  <c:v>141.06666666666666</c:v>
                </c:pt>
                <c:pt idx="46">
                  <c:v>138.72916666666669</c:v>
                </c:pt>
                <c:pt idx="47">
                  <c:v>134.625</c:v>
                </c:pt>
                <c:pt idx="48">
                  <c:v>133.50833333333333</c:v>
                </c:pt>
                <c:pt idx="49">
                  <c:v>133.13749999999999</c:v>
                </c:pt>
                <c:pt idx="50">
                  <c:v>131.90833333333333</c:v>
                </c:pt>
                <c:pt idx="51">
                  <c:v>131.21250000000001</c:v>
                </c:pt>
                <c:pt idx="52">
                  <c:v>129.72083333333333</c:v>
                </c:pt>
                <c:pt idx="53">
                  <c:v>128.54583333333335</c:v>
                </c:pt>
                <c:pt idx="54">
                  <c:v>127.15416666666668</c:v>
                </c:pt>
                <c:pt idx="55">
                  <c:v>124.96666666666668</c:v>
                </c:pt>
                <c:pt idx="56">
                  <c:v>122.86250000000001</c:v>
                </c:pt>
                <c:pt idx="57">
                  <c:v>122.40416666666668</c:v>
                </c:pt>
                <c:pt idx="58">
                  <c:v>122.16666666666667</c:v>
                </c:pt>
                <c:pt idx="59">
                  <c:v>120.56666666666666</c:v>
                </c:pt>
                <c:pt idx="60">
                  <c:v>118.62916666666666</c:v>
                </c:pt>
                <c:pt idx="61">
                  <c:v>118.22916666666664</c:v>
                </c:pt>
                <c:pt idx="62">
                  <c:v>120.65833333333332</c:v>
                </c:pt>
                <c:pt idx="63">
                  <c:v>120.66666666666667</c:v>
                </c:pt>
                <c:pt idx="64">
                  <c:v>120.02083333333333</c:v>
                </c:pt>
                <c:pt idx="65">
                  <c:v>120.77500000000002</c:v>
                </c:pt>
                <c:pt idx="66">
                  <c:v>120.84583333333336</c:v>
                </c:pt>
                <c:pt idx="67">
                  <c:v>121.43333333333335</c:v>
                </c:pt>
                <c:pt idx="68">
                  <c:v>122.61666666666669</c:v>
                </c:pt>
                <c:pt idx="69">
                  <c:v>122.58333333333336</c:v>
                </c:pt>
                <c:pt idx="70">
                  <c:v>122.0625</c:v>
                </c:pt>
                <c:pt idx="71">
                  <c:v>123.06250000000001</c:v>
                </c:pt>
                <c:pt idx="72">
                  <c:v>124.21250000000002</c:v>
                </c:pt>
                <c:pt idx="73">
                  <c:v>124.05416666666667</c:v>
                </c:pt>
                <c:pt idx="74">
                  <c:v>122.28333333333335</c:v>
                </c:pt>
                <c:pt idx="75">
                  <c:v>122.10416666666667</c:v>
                </c:pt>
                <c:pt idx="76">
                  <c:v>122.27083333333333</c:v>
                </c:pt>
                <c:pt idx="77">
                  <c:v>123.49583333333334</c:v>
                </c:pt>
                <c:pt idx="78">
                  <c:v>125.10416666666667</c:v>
                </c:pt>
                <c:pt idx="79">
                  <c:v>124.31250000000001</c:v>
                </c:pt>
                <c:pt idx="80">
                  <c:v>123.60416666666667</c:v>
                </c:pt>
                <c:pt idx="81">
                  <c:v>124.21250000000002</c:v>
                </c:pt>
                <c:pt idx="82">
                  <c:v>125.39583333333336</c:v>
                </c:pt>
                <c:pt idx="83">
                  <c:v>125.95</c:v>
                </c:pt>
                <c:pt idx="84">
                  <c:v>125.87083333333334</c:v>
                </c:pt>
                <c:pt idx="85">
                  <c:v>125.72916666666669</c:v>
                </c:pt>
                <c:pt idx="86">
                  <c:v>126.06666666666666</c:v>
                </c:pt>
                <c:pt idx="87">
                  <c:v>126.21250000000002</c:v>
                </c:pt>
                <c:pt idx="88">
                  <c:v>127.5625</c:v>
                </c:pt>
                <c:pt idx="89">
                  <c:v>128.09166666666667</c:v>
                </c:pt>
                <c:pt idx="90">
                  <c:v>127.75833333333333</c:v>
                </c:pt>
                <c:pt idx="91">
                  <c:v>127.84166666666665</c:v>
                </c:pt>
                <c:pt idx="92">
                  <c:v>128.51250000000002</c:v>
                </c:pt>
                <c:pt idx="93">
                  <c:v>130.46666666666667</c:v>
                </c:pt>
                <c:pt idx="94">
                  <c:v>132.84583333333333</c:v>
                </c:pt>
                <c:pt idx="95">
                  <c:v>134.65</c:v>
                </c:pt>
                <c:pt idx="96">
                  <c:v>135.12083333333337</c:v>
                </c:pt>
                <c:pt idx="97">
                  <c:v>135.9</c:v>
                </c:pt>
                <c:pt idx="98">
                  <c:v>136.88750000000002</c:v>
                </c:pt>
                <c:pt idx="99">
                  <c:v>137.01250000000002</c:v>
                </c:pt>
                <c:pt idx="100">
                  <c:v>136.21250000000001</c:v>
                </c:pt>
                <c:pt idx="101">
                  <c:v>135.78333333333333</c:v>
                </c:pt>
                <c:pt idx="102">
                  <c:v>135.5625</c:v>
                </c:pt>
                <c:pt idx="103">
                  <c:v>135.65</c:v>
                </c:pt>
                <c:pt idx="104">
                  <c:v>136.85416666666669</c:v>
                </c:pt>
                <c:pt idx="105">
                  <c:v>136.60416666666669</c:v>
                </c:pt>
                <c:pt idx="106">
                  <c:v>134.64166666666668</c:v>
                </c:pt>
                <c:pt idx="107">
                  <c:v>134.09166666666667</c:v>
                </c:pt>
                <c:pt idx="108">
                  <c:v>134.89166666666668</c:v>
                </c:pt>
                <c:pt idx="109">
                  <c:v>135.48750000000001</c:v>
                </c:pt>
                <c:pt idx="110">
                  <c:v>137.16666666666669</c:v>
                </c:pt>
                <c:pt idx="111">
                  <c:v>139.23333333333335</c:v>
                </c:pt>
                <c:pt idx="112">
                  <c:v>141.78333333333336</c:v>
                </c:pt>
                <c:pt idx="113">
                  <c:v>145.28333333333333</c:v>
                </c:pt>
                <c:pt idx="114">
                  <c:v>149.17083333333335</c:v>
                </c:pt>
                <c:pt idx="115">
                  <c:v>152.62083333333334</c:v>
                </c:pt>
                <c:pt idx="116">
                  <c:v>153.99166666666667</c:v>
                </c:pt>
                <c:pt idx="117">
                  <c:v>154.32499999999999</c:v>
                </c:pt>
                <c:pt idx="118">
                  <c:v>154.66666666666666</c:v>
                </c:pt>
                <c:pt idx="119">
                  <c:v>154.97499999999999</c:v>
                </c:pt>
                <c:pt idx="120">
                  <c:v>155.57083333333335</c:v>
                </c:pt>
                <c:pt idx="121">
                  <c:v>156.37500000000003</c:v>
                </c:pt>
                <c:pt idx="122">
                  <c:v>155.52083333333334</c:v>
                </c:pt>
                <c:pt idx="123">
                  <c:v>155.32083333333335</c:v>
                </c:pt>
                <c:pt idx="124">
                  <c:v>155.02500000000001</c:v>
                </c:pt>
                <c:pt idx="125">
                  <c:v>151.37916666666666</c:v>
                </c:pt>
                <c:pt idx="126">
                  <c:v>146.85</c:v>
                </c:pt>
                <c:pt idx="127">
                  <c:v>144.20833333333334</c:v>
                </c:pt>
                <c:pt idx="128">
                  <c:v>141.09166666666667</c:v>
                </c:pt>
                <c:pt idx="129">
                  <c:v>136.84166666666664</c:v>
                </c:pt>
                <c:pt idx="130">
                  <c:v>133.7583333333333</c:v>
                </c:pt>
                <c:pt idx="131">
                  <c:v>130.41249999999999</c:v>
                </c:pt>
                <c:pt idx="132">
                  <c:v>126.36666666666667</c:v>
                </c:pt>
                <c:pt idx="133">
                  <c:v>121.80000000000003</c:v>
                </c:pt>
                <c:pt idx="134">
                  <c:v>117.79166666666669</c:v>
                </c:pt>
                <c:pt idx="135">
                  <c:v>113.76666666666669</c:v>
                </c:pt>
                <c:pt idx="136">
                  <c:v>108.84166666666668</c:v>
                </c:pt>
                <c:pt idx="137">
                  <c:v>105.62916666666666</c:v>
                </c:pt>
                <c:pt idx="138">
                  <c:v>103.33749999999999</c:v>
                </c:pt>
                <c:pt idx="139">
                  <c:v>100.28750000000001</c:v>
                </c:pt>
                <c:pt idx="140">
                  <c:v>97.00833333333334</c:v>
                </c:pt>
                <c:pt idx="141">
                  <c:v>93.316666666666677</c:v>
                </c:pt>
                <c:pt idx="142">
                  <c:v>88.691666666666663</c:v>
                </c:pt>
                <c:pt idx="143">
                  <c:v>84.533333333333331</c:v>
                </c:pt>
                <c:pt idx="144">
                  <c:v>81.695833333333326</c:v>
                </c:pt>
                <c:pt idx="145">
                  <c:v>79.791666666666657</c:v>
                </c:pt>
                <c:pt idx="146">
                  <c:v>77.995833333333323</c:v>
                </c:pt>
                <c:pt idx="147">
                  <c:v>75.808333333333323</c:v>
                </c:pt>
                <c:pt idx="148">
                  <c:v>75.004166666666649</c:v>
                </c:pt>
                <c:pt idx="149">
                  <c:v>74.145833333333343</c:v>
                </c:pt>
                <c:pt idx="150">
                  <c:v>73.412500000000009</c:v>
                </c:pt>
                <c:pt idx="151">
                  <c:v>73.77500000000002</c:v>
                </c:pt>
                <c:pt idx="152">
                  <c:v>76.237500000000011</c:v>
                </c:pt>
                <c:pt idx="153">
                  <c:v>80.804166666666674</c:v>
                </c:pt>
                <c:pt idx="154">
                  <c:v>85.445833333333326</c:v>
                </c:pt>
                <c:pt idx="155">
                  <c:v>90.291666666666671</c:v>
                </c:pt>
                <c:pt idx="156">
                  <c:v>95.045833333333334</c:v>
                </c:pt>
                <c:pt idx="157">
                  <c:v>98.608333333333334</c:v>
                </c:pt>
                <c:pt idx="158">
                  <c:v>102.06666666666668</c:v>
                </c:pt>
                <c:pt idx="159">
                  <c:v>106.16666666666669</c:v>
                </c:pt>
                <c:pt idx="160">
                  <c:v>109.05833333333334</c:v>
                </c:pt>
                <c:pt idx="161">
                  <c:v>112.80416666666666</c:v>
                </c:pt>
                <c:pt idx="162">
                  <c:v>118.40833333333335</c:v>
                </c:pt>
                <c:pt idx="163">
                  <c:v>123.39999999999999</c:v>
                </c:pt>
                <c:pt idx="164">
                  <c:v>126.34583333333335</c:v>
                </c:pt>
                <c:pt idx="165">
                  <c:v>127.80000000000001</c:v>
                </c:pt>
                <c:pt idx="166">
                  <c:v>130.67083333333332</c:v>
                </c:pt>
                <c:pt idx="167">
                  <c:v>133.57083333333333</c:v>
                </c:pt>
                <c:pt idx="168">
                  <c:v>133.90833333333333</c:v>
                </c:pt>
                <c:pt idx="169">
                  <c:v>134.72916666666666</c:v>
                </c:pt>
                <c:pt idx="170">
                  <c:v>136.17083333333332</c:v>
                </c:pt>
                <c:pt idx="171">
                  <c:v>136.82083333333333</c:v>
                </c:pt>
                <c:pt idx="172">
                  <c:v>137.14166666666668</c:v>
                </c:pt>
                <c:pt idx="173">
                  <c:v>136.17916666666667</c:v>
                </c:pt>
                <c:pt idx="174">
                  <c:v>133.25416666666663</c:v>
                </c:pt>
                <c:pt idx="175">
                  <c:v>130.18749999999997</c:v>
                </c:pt>
                <c:pt idx="176">
                  <c:v>129.875</c:v>
                </c:pt>
                <c:pt idx="177">
                  <c:v>130.45416666666665</c:v>
                </c:pt>
                <c:pt idx="178">
                  <c:v>129.02499999999998</c:v>
                </c:pt>
                <c:pt idx="179">
                  <c:v>128.22083333333333</c:v>
                </c:pt>
                <c:pt idx="180">
                  <c:v>128.46666666666664</c:v>
                </c:pt>
                <c:pt idx="181">
                  <c:v>127.7375</c:v>
                </c:pt>
                <c:pt idx="182">
                  <c:v>126.66666666666664</c:v>
                </c:pt>
                <c:pt idx="183">
                  <c:v>125.46249999999999</c:v>
                </c:pt>
                <c:pt idx="184">
                  <c:v>124.16250000000001</c:v>
                </c:pt>
                <c:pt idx="185">
                  <c:v>122.15833333333336</c:v>
                </c:pt>
                <c:pt idx="186">
                  <c:v>119.95833333333336</c:v>
                </c:pt>
                <c:pt idx="187">
                  <c:v>118.62916666666668</c:v>
                </c:pt>
                <c:pt idx="188">
                  <c:v>115.46666666666668</c:v>
                </c:pt>
                <c:pt idx="189">
                  <c:v>112.57083333333334</c:v>
                </c:pt>
                <c:pt idx="190">
                  <c:v>110.44583333333334</c:v>
                </c:pt>
                <c:pt idx="191">
                  <c:v>106.075</c:v>
                </c:pt>
                <c:pt idx="192">
                  <c:v>102.79166666666667</c:v>
                </c:pt>
                <c:pt idx="193">
                  <c:v>100.7625</c:v>
                </c:pt>
                <c:pt idx="194">
                  <c:v>99.300000000000011</c:v>
                </c:pt>
                <c:pt idx="195">
                  <c:v>98.0625</c:v>
                </c:pt>
                <c:pt idx="196">
                  <c:v>96.845833333333317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F3-42D5-AC2C-F0CCBC6998DB}"/>
            </c:ext>
          </c:extLst>
        </c:ser>
        <c:ser>
          <c:idx val="0"/>
          <c:order val="1"/>
          <c:tx>
            <c:strRef>
              <c:f>Sheet1!$D$2</c:f>
              <c:strCache>
                <c:ptCount val="1"/>
                <c:pt idx="0">
                  <c:v>3-Monatswerte</c:v>
                </c:pt>
              </c:strCache>
            </c:strRef>
          </c:tx>
          <c:spPr>
            <a:ln w="19050">
              <a:solidFill>
                <a:srgbClr val="005A99"/>
              </a:solidFill>
            </a:ln>
          </c:spPr>
          <c:marker>
            <c:symbol val="none"/>
          </c:marker>
          <c:cat>
            <c:numRef>
              <c:f>Sheet1!$A$111:$A$314</c:f>
              <c:numCache>
                <c:formatCode>General</c:formatCode>
                <c:ptCount val="204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  <c:pt idx="144">
                  <c:v>2020</c:v>
                </c:pt>
                <c:pt idx="156">
                  <c:v>2021</c:v>
                </c:pt>
                <c:pt idx="168">
                  <c:v>2022</c:v>
                </c:pt>
                <c:pt idx="180">
                  <c:v>2023</c:v>
                </c:pt>
                <c:pt idx="192">
                  <c:v>2024</c:v>
                </c:pt>
              </c:numCache>
            </c:numRef>
          </c:cat>
          <c:val>
            <c:numRef>
              <c:f>Sheet1!$D$111:$D$314</c:f>
              <c:numCache>
                <c:formatCode>General</c:formatCode>
                <c:ptCount val="204"/>
                <c:pt idx="144" formatCode="0.0">
                  <c:v>98.8</c:v>
                </c:pt>
                <c:pt idx="145" formatCode="0.0">
                  <c:v>81.899999999999991</c:v>
                </c:pt>
                <c:pt idx="146" formatCode="0.0">
                  <c:v>72.600000000000009</c:v>
                </c:pt>
                <c:pt idx="147" formatCode="0.0">
                  <c:v>56.20000000000001</c:v>
                </c:pt>
                <c:pt idx="148" formatCode="0.0">
                  <c:v>55.033333333333339</c:v>
                </c:pt>
                <c:pt idx="149" formatCode="0.0">
                  <c:v>59.266666666666673</c:v>
                </c:pt>
                <c:pt idx="150" formatCode="0.0">
                  <c:v>69.066666666666677</c:v>
                </c:pt>
                <c:pt idx="151" formatCode="0.0">
                  <c:v>68.36666666666666</c:v>
                </c:pt>
                <c:pt idx="152" formatCode="0.0">
                  <c:v>70.533333333333331</c:v>
                </c:pt>
                <c:pt idx="153" formatCode="0.0">
                  <c:v>76.466666666666669</c:v>
                </c:pt>
                <c:pt idx="154" formatCode="0.0">
                  <c:v>87.333333333333329</c:v>
                </c:pt>
                <c:pt idx="155" formatCode="0.0">
                  <c:v>92.266666666666666</c:v>
                </c:pt>
                <c:pt idx="156" formatCode="0.0">
                  <c:v>93.8</c:v>
                </c:pt>
                <c:pt idx="157" formatCode="0.0">
                  <c:v>103.63333333333333</c:v>
                </c:pt>
                <c:pt idx="158" formatCode="0.0">
                  <c:v>110</c:v>
                </c:pt>
                <c:pt idx="159" formatCode="0.0">
                  <c:v>112.16666666666667</c:v>
                </c:pt>
                <c:pt idx="160" formatCode="0.0">
                  <c:v>111.5</c:v>
                </c:pt>
                <c:pt idx="161" formatCode="0.0">
                  <c:v>116.73333333333333</c:v>
                </c:pt>
                <c:pt idx="162" formatCode="0.0">
                  <c:v>116.89999999999999</c:v>
                </c:pt>
                <c:pt idx="163" formatCode="0.0">
                  <c:v>114.73333333333333</c:v>
                </c:pt>
                <c:pt idx="164" formatCode="0.0">
                  <c:v>113.13333333333333</c:v>
                </c:pt>
                <c:pt idx="165" formatCode="0.0">
                  <c:v>117.46666666666665</c:v>
                </c:pt>
                <c:pt idx="166" formatCode="0.0">
                  <c:v>132.23333333333332</c:v>
                </c:pt>
                <c:pt idx="167" formatCode="0.0">
                  <c:v>145.29999999999998</c:v>
                </c:pt>
                <c:pt idx="168" formatCode="0.0">
                  <c:v>155.5</c:v>
                </c:pt>
                <c:pt idx="169" formatCode="0.0">
                  <c:v>150.26666666666668</c:v>
                </c:pt>
                <c:pt idx="170" formatCode="0.0">
                  <c:v>138.5</c:v>
                </c:pt>
                <c:pt idx="171" formatCode="0.0">
                  <c:v>141.83333333333334</c:v>
                </c:pt>
                <c:pt idx="172" formatCode="0.0">
                  <c:v>139.63333333333333</c:v>
                </c:pt>
                <c:pt idx="173" formatCode="0.0">
                  <c:v>137.46666666666667</c:v>
                </c:pt>
                <c:pt idx="174" formatCode="0.0">
                  <c:v>128.63333333333333</c:v>
                </c:pt>
                <c:pt idx="175" formatCode="0.0">
                  <c:v>123.8</c:v>
                </c:pt>
                <c:pt idx="176" formatCode="0.0">
                  <c:v>127.36666666666667</c:v>
                </c:pt>
                <c:pt idx="177" formatCode="0.0">
                  <c:v>122.53333333333335</c:v>
                </c:pt>
                <c:pt idx="178" formatCode="0.0">
                  <c:v>127.23333333333333</c:v>
                </c:pt>
                <c:pt idx="179" formatCode="0.0">
                  <c:v>121.76666666666667</c:v>
                </c:pt>
                <c:pt idx="180" formatCode="0.0">
                  <c:v>123.40000000000002</c:v>
                </c:pt>
                <c:pt idx="181" formatCode="0.0">
                  <c:v>131.93333333333334</c:v>
                </c:pt>
                <c:pt idx="182" formatCode="0.0">
                  <c:v>134.43333333333331</c:v>
                </c:pt>
                <c:pt idx="183" formatCode="0.0">
                  <c:v>136.6</c:v>
                </c:pt>
                <c:pt idx="184" formatCode="0.0">
                  <c:v>131.63333333333333</c:v>
                </c:pt>
                <c:pt idx="185" formatCode="0.0">
                  <c:v>129.56666666666666</c:v>
                </c:pt>
                <c:pt idx="186" formatCode="0.0">
                  <c:v>126.23333333333333</c:v>
                </c:pt>
                <c:pt idx="187" formatCode="0.0">
                  <c:v>113.76666666666665</c:v>
                </c:pt>
                <c:pt idx="188" formatCode="0.0">
                  <c:v>113.36666666666667</c:v>
                </c:pt>
                <c:pt idx="189" formatCode="0.0">
                  <c:v>107.93333333333334</c:v>
                </c:pt>
                <c:pt idx="190" formatCode="0.0">
                  <c:v>105.76666666666665</c:v>
                </c:pt>
                <c:pt idx="191" formatCode="0.0">
                  <c:v>99.2</c:v>
                </c:pt>
                <c:pt idx="192" formatCode="0.0">
                  <c:v>101.69999999999999</c:v>
                </c:pt>
                <c:pt idx="193" formatCode="0.0">
                  <c:v>100.10000000000001</c:v>
                </c:pt>
                <c:pt idx="194" formatCode="0.0">
                  <c:v>107.16666666666667</c:v>
                </c:pt>
                <c:pt idx="195" formatCode="0.0">
                  <c:v>98.40000000000002</c:v>
                </c:pt>
                <c:pt idx="196" formatCode="0.0">
                  <c:v>94.7</c:v>
                </c:pt>
                <c:pt idx="197" formatCode="0.0">
                  <c:v>88.266666666666666</c:v>
                </c:pt>
                <c:pt idx="198" formatCode="0.0">
                  <c:v>90.066666666666663</c:v>
                </c:pt>
                <c:pt idx="199" formatCode="0.0">
                  <c:v>95.733333333333334</c:v>
                </c:pt>
                <c:pt idx="200" formatCode="0.0">
                  <c:v>93.566666666666663</c:v>
                </c:pt>
                <c:pt idx="201" formatCode="0.0">
                  <c:v>96.399999999999991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3-42D5-AC2C-F0CCBC699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09504"/>
        <c:axId val="28128384"/>
      </c:lineChart>
      <c:catAx>
        <c:axId val="279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8128384"/>
        <c:crosses val="autoZero"/>
        <c:auto val="1"/>
        <c:lblAlgn val="ctr"/>
        <c:lblOffset val="100"/>
        <c:tickLblSkip val="12"/>
        <c:tickMarkSkip val="12"/>
        <c:noMultiLvlLbl val="1"/>
      </c:catAx>
      <c:valAx>
        <c:axId val="28128384"/>
        <c:scaling>
          <c:orientation val="minMax"/>
          <c:max val="180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7909504"/>
        <c:crosses val="autoZero"/>
        <c:crossBetween val="midCat"/>
      </c:valAx>
      <c:spPr>
        <a:noFill/>
        <a:ln w="25339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5.0539883022826901E-2"/>
          <c:y val="0"/>
          <c:w val="0.25389413147566453"/>
          <c:h val="0.18471880147953385"/>
        </c:manualLayout>
      </c:layout>
      <c:overlay val="1"/>
      <c:spPr>
        <a:noFill/>
      </c:spPr>
      <c:txPr>
        <a:bodyPr/>
        <a:lstStyle/>
        <a:p>
          <a:pPr>
            <a:defRPr sz="1000" b="0"/>
          </a:pPr>
          <a:endParaRPr lang="de-DE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7898785427631"/>
          <c:y val="0"/>
          <c:w val="0.46271442128457746"/>
          <c:h val="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Sheet1!$B$4</c:f>
              <c:strCache>
                <c:ptCount val="1"/>
                <c:pt idx="0">
                  <c:v>2024/23</c:v>
                </c:pt>
              </c:strCache>
            </c:strRef>
          </c:tx>
          <c:spPr>
            <a:solidFill>
              <a:srgbClr val="E68D3F"/>
            </a:solidFill>
            <a:ln w="12704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Europa</c:v>
                </c:pt>
                <c:pt idx="1">
                  <c:v>Amerika</c:v>
                </c:pt>
                <c:pt idx="2">
                  <c:v>Asien</c:v>
                </c:pt>
              </c:strCache>
            </c:strRef>
          </c:cat>
          <c:val>
            <c:numRef>
              <c:f>Sheet1!$B$5:$B$7</c:f>
              <c:numCache>
                <c:formatCode>0</c:formatCode>
                <c:ptCount val="3"/>
                <c:pt idx="0">
                  <c:v>-33.5</c:v>
                </c:pt>
                <c:pt idx="1">
                  <c:v>-26.9</c:v>
                </c:pt>
                <c:pt idx="2">
                  <c:v>-30.1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0-45A3-989E-AE7AB55F9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81792"/>
        <c:axId val="121683328"/>
      </c:barChart>
      <c:catAx>
        <c:axId val="121681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9528">
            <a:noFill/>
          </a:ln>
        </c:spPr>
        <c:txPr>
          <a:bodyPr rot="0" vert="horz" anchor="t" anchorCtr="0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1683328"/>
        <c:crosses val="autoZero"/>
        <c:auto val="0"/>
        <c:lblAlgn val="ctr"/>
        <c:lblOffset val="500"/>
        <c:tickLblSkip val="1"/>
        <c:tickMarkSkip val="3"/>
        <c:noMultiLvlLbl val="0"/>
      </c:catAx>
      <c:valAx>
        <c:axId val="121683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21681792"/>
        <c:crosses val="max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90649043461356E-2"/>
          <c:y val="2.7277832498702161E-2"/>
          <c:w val="0.96947345347089631"/>
          <c:h val="0.8993848337284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Produktion</c:v>
                </c:pt>
              </c:strCache>
            </c:strRef>
          </c:tx>
          <c:spPr>
            <a:solidFill>
              <a:schemeClr val="accent1"/>
            </a:solidFill>
            <a:ln w="12624">
              <a:noFill/>
              <a:prstDash val="solid"/>
            </a:ln>
          </c:spPr>
          <c:invertIfNegative val="0"/>
          <c:dPt>
            <c:idx val="16"/>
            <c:invertIfNegative val="0"/>
            <c:bubble3D val="0"/>
            <c:spPr>
              <a:solidFill>
                <a:schemeClr val="accent3"/>
              </a:solidFill>
              <a:ln w="12624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843-4492-9F2D-5427FB67A85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12624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D17-4A12-9C35-0EAF1DEC2182}"/>
              </c:ext>
            </c:extLst>
          </c:dPt>
          <c:dPt>
            <c:idx val="18"/>
            <c:invertIfNegative val="0"/>
            <c:bubble3D val="0"/>
            <c:spPr>
              <a:solidFill>
                <a:srgbClr val="005A99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F7C-40CD-92E5-FD55E15E2E8B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 w="12624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F7C-40CD-92E5-FD55E15E2E8B}"/>
              </c:ext>
            </c:extLst>
          </c:dPt>
          <c:dPt>
            <c:idx val="20"/>
            <c:invertIfNegative val="0"/>
            <c:bubble3D val="0"/>
            <c:spPr>
              <a:solidFill>
                <a:srgbClr val="E68D3F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86B-4D45-BE41-7729582D876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F54-446E-9FDB-E41F17E6A3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Sheet1!$A$7:$A$24</c:f>
              <c:strCache>
                <c:ptCount val="18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24e</c:v>
                </c:pt>
                <c:pt idx="17">
                  <c:v>25f</c:v>
                </c:pt>
              </c:strCache>
            </c:strRef>
          </c:cat>
          <c:val>
            <c:numRef>
              <c:f>Sheet1!$B$7:$B$24</c:f>
              <c:numCache>
                <c:formatCode>0.0</c:formatCode>
                <c:ptCount val="18"/>
                <c:pt idx="0">
                  <c:v>14.0741</c:v>
                </c:pt>
                <c:pt idx="1">
                  <c:v>10.112067</c:v>
                </c:pt>
                <c:pt idx="2">
                  <c:v>9.7186509999999995</c:v>
                </c:pt>
                <c:pt idx="3">
                  <c:v>12.802161</c:v>
                </c:pt>
                <c:pt idx="4">
                  <c:v>14.096926999999999</c:v>
                </c:pt>
                <c:pt idx="5">
                  <c:v>14.507957000000001</c:v>
                </c:pt>
                <c:pt idx="6">
                  <c:v>14.401633</c:v>
                </c:pt>
                <c:pt idx="7">
                  <c:v>15.014406000000001</c:v>
                </c:pt>
                <c:pt idx="8">
                  <c:v>14.909885000000001</c:v>
                </c:pt>
                <c:pt idx="9">
                  <c:v>15.912144</c:v>
                </c:pt>
                <c:pt idx="10">
                  <c:v>16.996294000000002</c:v>
                </c:pt>
                <c:pt idx="11">
                  <c:v>16.950680999999999</c:v>
                </c:pt>
                <c:pt idx="12">
                  <c:v>12.111317999999999</c:v>
                </c:pt>
                <c:pt idx="13">
                  <c:v>12.805261</c:v>
                </c:pt>
                <c:pt idx="14">
                  <c:v>14.115994000000001</c:v>
                </c:pt>
                <c:pt idx="15">
                  <c:v>15.372299999999999</c:v>
                </c:pt>
                <c:pt idx="16">
                  <c:v>14.81264</c:v>
                </c:pt>
                <c:pt idx="17">
                  <c:v>13.316560000000001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7C-40CD-92E5-FD55E15E2E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9587328"/>
        <c:axId val="49588864"/>
      </c:barChart>
      <c:catAx>
        <c:axId val="49587328"/>
        <c:scaling>
          <c:orientation val="minMax"/>
        </c:scaling>
        <c:delete val="0"/>
        <c:axPos val="b"/>
        <c:numFmt formatCode="00" sourceLinked="0"/>
        <c:majorTickMark val="out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88864"/>
        <c:scaling>
          <c:orientation val="minMax"/>
          <c:max val="18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9468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7328"/>
        <c:crosses val="autoZero"/>
        <c:crossBetween val="between"/>
      </c:valAx>
      <c:spPr>
        <a:noFill/>
        <a:ln w="252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4839004247218"/>
          <c:y val="0.14189181517483307"/>
          <c:w val="0.35701228944743746"/>
          <c:h val="0.70278534845581631"/>
        </c:manualLayout>
      </c:layout>
      <c:pieChart>
        <c:varyColors val="1"/>
        <c:ser>
          <c:idx val="0"/>
          <c:order val="0"/>
          <c:spPr>
            <a:solidFill>
              <a:srgbClr val="FEA746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5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3FB-494A-950A-8C8B7DECE4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3FB-494A-950A-8C8B7DECE42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3FB-494A-950A-8C8B7DECE429}"/>
              </c:ext>
            </c:extLst>
          </c:dPt>
          <c:dPt>
            <c:idx val="3"/>
            <c:bubble3D val="0"/>
            <c:spPr>
              <a:solidFill>
                <a:srgbClr val="E68D3F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3FB-494A-950A-8C8B7DECE42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3FB-494A-950A-8C8B7DECE429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3FB-494A-950A-8C8B7DECE429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3FB-494A-950A-8C8B7DECE429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3FB-494A-950A-8C8B7DECE429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B119-4496-BCC0-A63662C42439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B45-4EA0-98F8-0E40D92FF363}"/>
              </c:ext>
            </c:extLst>
          </c:dPt>
          <c:dLbls>
            <c:dLbl>
              <c:idx val="0"/>
              <c:layout>
                <c:manualLayout>
                  <c:x val="5.752088263812908E-2"/>
                  <c:y val="-6.97525779300280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Europa</a:t>
                    </a:r>
                  </a:p>
                  <a:p>
                    <a:fld id="{8C980AAD-F7D8-4148-AD78-DC6E103BCAF4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FB-494A-950A-8C8B7DECE429}"/>
                </c:ext>
              </c:extLst>
            </c:dLbl>
            <c:dLbl>
              <c:idx val="1"/>
              <c:layout>
                <c:manualLayout>
                  <c:x val="-4.4350272275658201E-2"/>
                  <c:y val="-6.02128622455999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USA</a:t>
                    </a:r>
                  </a:p>
                  <a:p>
                    <a:fld id="{37C26992-8E0A-4176-8094-5F003197702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288086293768057E-2"/>
                      <c:h val="9.67175008651773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FB-494A-950A-8C8B7DECE429}"/>
                </c:ext>
              </c:extLst>
            </c:dLbl>
            <c:dLbl>
              <c:idx val="2"/>
              <c:layout>
                <c:manualLayout>
                  <c:x val="-1.5669060477950993E-2"/>
                  <c:y val="-3.088938243875278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Restl</a:t>
                    </a:r>
                    <a:r>
                      <a:rPr lang="en-US" baseline="0" dirty="0"/>
                      <a:t>. Amerika
</a:t>
                    </a:r>
                    <a:fld id="{774E263F-C31B-409A-8D00-857916C243C3}" type="VALUE">
                      <a:rPr lang="en-US" baseline="0" smtClean="0"/>
                      <a:pPr/>
                      <a:t>[WERT]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4898036546134"/>
                      <c:h val="0.10833065673618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FB-494A-950A-8C8B7DECE429}"/>
                </c:ext>
              </c:extLst>
            </c:dLbl>
            <c:dLbl>
              <c:idx val="3"/>
              <c:layout>
                <c:manualLayout>
                  <c:x val="-6.1284878967682484E-2"/>
                  <c:y val="4.1560120564689267E-2"/>
                </c:manualLayout>
              </c:layout>
              <c:tx>
                <c:rich>
                  <a:bodyPr/>
                  <a:lstStyle/>
                  <a:p>
                    <a:fld id="{1C1322D5-2939-4892-BBE2-1EF6D9A87C58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fld id="{49F98301-6F2A-4BD6-9DDD-979A979F0B12}" type="VALUE">
                      <a:rPr lang="en-US" baseline="0" smtClean="0"/>
                      <a:pPr/>
                      <a:t>[WERT]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FB-494A-950A-8C8B7DECE429}"/>
                </c:ext>
              </c:extLst>
            </c:dLbl>
            <c:dLbl>
              <c:idx val="4"/>
              <c:layout>
                <c:manualLayout>
                  <c:x val="-9.4733994542355426E-2"/>
                  <c:y val="-1.339899144326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FB-494A-950A-8C8B7DECE429}"/>
                </c:ext>
              </c:extLst>
            </c:dLbl>
            <c:dLbl>
              <c:idx val="5"/>
              <c:layout>
                <c:manualLayout>
                  <c:x val="-3.5377263215978172E-2"/>
                  <c:y val="-3.57848807050393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FB-494A-950A-8C8B7DECE429}"/>
                </c:ext>
              </c:extLst>
            </c:dLbl>
            <c:dLbl>
              <c:idx val="6"/>
              <c:layout>
                <c:manualLayout>
                  <c:x val="9.8811782299036852E-2"/>
                  <c:y val="-3.1149868624899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FB-494A-950A-8C8B7DECE429}"/>
                </c:ext>
              </c:extLst>
            </c:dLbl>
            <c:dLbl>
              <c:idx val="7"/>
              <c:layout>
                <c:manualLayout>
                  <c:x val="-0.1288833565102091"/>
                  <c:y val="-5.19685880005637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4088150752956"/>
                      <c:h val="0.132062771555011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3FB-494A-950A-8C8B7DECE429}"/>
                </c:ext>
              </c:extLst>
            </c:dLbl>
            <c:dLbl>
              <c:idx val="8"/>
              <c:layout>
                <c:manualLayout>
                  <c:x val="-0.10436672850363012"/>
                  <c:y val="-0.134384817127790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19-4496-BCC0-A63662C42439}"/>
                </c:ext>
              </c:extLst>
            </c:dLbl>
            <c:dLbl>
              <c:idx val="9"/>
              <c:layout>
                <c:manualLayout>
                  <c:x val="6.3598355978051857E-2"/>
                  <c:y val="-0.110015278956854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5-4EA0-98F8-0E40D92FF363}"/>
                </c:ext>
              </c:extLst>
            </c:dLbl>
            <c:dLbl>
              <c:idx val="10"/>
              <c:layout>
                <c:manualLayout>
                  <c:x val="0.10006557227789689"/>
                  <c:y val="-6.5414350981472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AB-47DD-95F0-6E049F3BDC6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Europa </c:v>
                </c:pt>
                <c:pt idx="1">
                  <c:v>USA</c:v>
                </c:pt>
                <c:pt idx="2">
                  <c:v>Restl. Amerika</c:v>
                </c:pt>
                <c:pt idx="3">
                  <c:v>China</c:v>
                </c:pt>
                <c:pt idx="4">
                  <c:v>Indien</c:v>
                </c:pt>
                <c:pt idx="5">
                  <c:v>Restl. Asien </c:v>
                </c:pt>
                <c:pt idx="6">
                  <c:v>Afrika, Australien</c:v>
                </c:pt>
              </c:strCache>
            </c:strRef>
          </c:cat>
          <c:val>
            <c:numRef>
              <c:f>Sheet1!$C$3:$C$9</c:f>
              <c:numCache>
                <c:formatCode>0.0%</c:formatCode>
                <c:ptCount val="7"/>
                <c:pt idx="0">
                  <c:v>0.46400000000000002</c:v>
                </c:pt>
                <c:pt idx="1">
                  <c:v>0.189</c:v>
                </c:pt>
                <c:pt idx="2">
                  <c:v>0.06</c:v>
                </c:pt>
                <c:pt idx="3">
                  <c:v>0.161</c:v>
                </c:pt>
                <c:pt idx="4">
                  <c:v>3.3000000000000002E-2</c:v>
                </c:pt>
                <c:pt idx="5">
                  <c:v>0.08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3FB-494A-950A-8C8B7DEC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59632909571172E-2"/>
          <c:y val="6.2357959821471E-2"/>
          <c:w val="0.7022885269602569"/>
          <c:h val="0.864595705387398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Maschinenbau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spPr>
              <a:ln w="25400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D2E-4761-B1A6-943756A4BCC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6D2E-4761-B1A6-943756A4BCC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6D2E-4761-B1A6-943756A4BCC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6D2E-4761-B1A6-943756A4BCC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6D2E-4761-B1A6-943756A4BCC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6D2E-4761-B1A6-943756A4BCC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6D2E-4761-B1A6-943756A4BCC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6D2E-4761-B1A6-943756A4BCC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6D2E-4761-B1A6-943756A4BCC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6D2E-4761-B1A6-943756A4BCC4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4761-B1A6-943756A4BC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Sheet1!$C$3:$I$3</c:f>
              <c:numCache>
                <c:formatCode>0.0%</c:formatCode>
                <c:ptCount val="7"/>
                <c:pt idx="0">
                  <c:v>0.29020000000000001</c:v>
                </c:pt>
                <c:pt idx="1">
                  <c:v>0.223</c:v>
                </c:pt>
                <c:pt idx="2">
                  <c:v>0.25600000000000001</c:v>
                </c:pt>
                <c:pt idx="3">
                  <c:v>0.28199999999999997</c:v>
                </c:pt>
                <c:pt idx="4">
                  <c:v>0.23654079567057024</c:v>
                </c:pt>
                <c:pt idx="5">
                  <c:v>0.29133958149895067</c:v>
                </c:pt>
                <c:pt idx="6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D2E-4761-B1A6-943756A4BCC4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Zulieferer für den Automobilbau </c:v>
                </c:pt>
              </c:strCache>
            </c:strRef>
          </c:tx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2E-4761-B1A6-943756A4BC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Sheet1!$C$4:$I$4</c:f>
              <c:numCache>
                <c:formatCode>0.0%</c:formatCode>
                <c:ptCount val="7"/>
                <c:pt idx="0">
                  <c:v>0.18440000000000001</c:v>
                </c:pt>
                <c:pt idx="1">
                  <c:v>0.157</c:v>
                </c:pt>
                <c:pt idx="2">
                  <c:v>0.20200000000000001</c:v>
                </c:pt>
                <c:pt idx="3">
                  <c:v>0.22</c:v>
                </c:pt>
                <c:pt idx="4">
                  <c:v>0.19906519168141701</c:v>
                </c:pt>
                <c:pt idx="5">
                  <c:v>0.17960215430919899</c:v>
                </c:pt>
                <c:pt idx="6">
                  <c:v>0.17199999999999999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D2E-4761-B1A6-943756A4BCC4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Automobilbau (OEM)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2E-4761-B1A6-943756A4BC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Sheet1!$C$5:$I$5</c:f>
              <c:numCache>
                <c:formatCode>0.0%</c:formatCode>
                <c:ptCount val="7"/>
                <c:pt idx="0">
                  <c:v>0.23480000000000001</c:v>
                </c:pt>
                <c:pt idx="1">
                  <c:v>0.32800000000000001</c:v>
                </c:pt>
                <c:pt idx="2">
                  <c:v>0.28100000000000003</c:v>
                </c:pt>
                <c:pt idx="3">
                  <c:v>0.25700000000000001</c:v>
                </c:pt>
                <c:pt idx="4">
                  <c:v>0.22765110454105919</c:v>
                </c:pt>
                <c:pt idx="5">
                  <c:v>0.13068895961448004</c:v>
                </c:pt>
                <c:pt idx="6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D2E-4761-B1A6-943756A4B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288208"/>
        <c:axId val="1188288688"/>
      </c:lineChart>
      <c:catAx>
        <c:axId val="118828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de-DE"/>
          </a:p>
        </c:txPr>
        <c:crossAx val="1188288688"/>
        <c:crosses val="autoZero"/>
        <c:auto val="1"/>
        <c:lblAlgn val="ctr"/>
        <c:lblOffset val="100"/>
        <c:noMultiLvlLbl val="0"/>
      </c:catAx>
      <c:valAx>
        <c:axId val="1188288688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de-DE"/>
          </a:p>
        </c:txPr>
        <c:crossAx val="1188288208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9.1343648465998697E-2"/>
          <c:y val="0.6819833235868541"/>
          <c:w val="0.42644039924045862"/>
          <c:h val="0.18179998324239019"/>
        </c:manualLayout>
      </c:layout>
      <c:overlay val="0"/>
      <c:txPr>
        <a:bodyPr/>
        <a:lstStyle/>
        <a:p>
          <a:pPr>
            <a:defRPr sz="1200" b="0"/>
          </a:pPr>
          <a:endParaRPr lang="de-D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0.0289</cdr:x>
      <cdr:y>0.35961</cdr:y>
    </cdr:from>
    <cdr:to>
      <cdr:x>0.13974</cdr:x>
      <cdr:y>0.41928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6EEF62FD-1E0E-2AC0-471C-C806ACAD13DE}"/>
            </a:ext>
          </a:extLst>
        </cdr:cNvPr>
        <cdr:cNvSpPr txBox="1"/>
      </cdr:nvSpPr>
      <cdr:spPr>
        <a:xfrm xmlns:a="http://schemas.openxmlformats.org/drawingml/2006/main">
          <a:off x="135016" y="1377653"/>
          <a:ext cx="51781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148" y="2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824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148" y="9380824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12C4ED-F484-4CCE-8014-3E8B99C290E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50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5293" cy="4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6" y="3"/>
            <a:ext cx="2945293" cy="4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8" y="769938"/>
            <a:ext cx="6564312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90" y="4695299"/>
            <a:ext cx="4983499" cy="446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90594"/>
            <a:ext cx="2945293" cy="46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6" y="9390594"/>
            <a:ext cx="2945293" cy="46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D79725-6B67-4FFF-86C4-FD1252ECF47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03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Geneva" pitchFamily="-109" charset="-128"/>
      </a:defRPr>
    </a:lvl1pPr>
    <a:lvl2pPr marL="6095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2pPr>
    <a:lvl3pPr marL="12190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3pPr>
    <a:lvl4pPr marL="182861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4pPr>
    <a:lvl5pPr marL="243815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5pPr>
    <a:lvl6pPr marL="3047696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8419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4144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3808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7354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0553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D1B8-CD75-814E-20D8-F51FC632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EB8ED81-AC3C-0106-CBC7-351575526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3F1B82-EA46-625D-E190-2341E4D76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379107-F3ED-AA76-E40E-BA7037D70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3320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Anpassen 3">
            <a:hlinkClick r:id="" action="ppaction://noaction" highlightClick="1"/>
          </p:cNvPr>
          <p:cNvSpPr/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pic>
        <p:nvPicPr>
          <p:cNvPr id="11" name="Bild 24" descr="Verlauf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1"/>
          <a:stretch>
            <a:fillRect/>
          </a:stretch>
        </p:blipFill>
        <p:spPr bwMode="auto">
          <a:xfrm>
            <a:off x="-2117" y="1092453"/>
            <a:ext cx="12192530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723" y="5644889"/>
            <a:ext cx="11253600" cy="589392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r>
              <a:rPr lang="de-DE">
                <a:sym typeface="Symbol" pitchFamily="-109" charset="2"/>
              </a:rPr>
              <a:t>Formatvorlage des Untertitelmasters durch Klicken bearbeiten</a:t>
            </a:r>
            <a:endParaRPr lang="de-DE" dirty="0">
              <a:sym typeface="Symbol" pitchFamily="-109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729" y="4101466"/>
            <a:ext cx="11252851" cy="461665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1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5969000" cy="65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791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8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1"/>
          </p:nvPr>
        </p:nvSpPr>
        <p:spPr>
          <a:xfrm>
            <a:off x="6186488" y="0"/>
            <a:ext cx="5969000" cy="65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52438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1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1"/>
          </p:nvPr>
        </p:nvSpPr>
        <p:spPr>
          <a:xfrm>
            <a:off x="0" y="12699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Bildplatzhalter 7"/>
          <p:cNvSpPr>
            <a:spLocks noGrp="1" noChangeAspect="1"/>
          </p:cNvSpPr>
          <p:nvPr>
            <p:ph type="pic" sz="quarter" idx="12"/>
          </p:nvPr>
        </p:nvSpPr>
        <p:spPr>
          <a:xfrm>
            <a:off x="0" y="3236911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224791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3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_recht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1"/>
          </p:nvPr>
        </p:nvSpPr>
        <p:spPr>
          <a:xfrm>
            <a:off x="6178413" y="12699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Bildplatzhalter 7"/>
          <p:cNvSpPr>
            <a:spLocks noGrp="1" noChangeAspect="1"/>
          </p:cNvSpPr>
          <p:nvPr>
            <p:ph type="pic" sz="quarter" idx="12"/>
          </p:nvPr>
        </p:nvSpPr>
        <p:spPr>
          <a:xfrm>
            <a:off x="6178413" y="3236911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2438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7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5600"/>
            <a:ext cx="8938800" cy="6768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21" y="1898388"/>
            <a:ext cx="5386216" cy="276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521" y="2175378"/>
            <a:ext cx="5386216" cy="41158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565" y="1898388"/>
            <a:ext cx="5388332" cy="276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2565" y="2175378"/>
            <a:ext cx="5388332" cy="41158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3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8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0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5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6113" y="273115"/>
            <a:ext cx="6814779" cy="601814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25" y="1435433"/>
            <a:ext cx="4010562" cy="307777"/>
          </a:xfrm>
        </p:spPr>
        <p:txBody>
          <a:bodyPr/>
          <a:lstStyle>
            <a:lvl1pPr marL="0" indent="0">
              <a:buNone/>
              <a:defRPr sz="20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406" y="612922"/>
            <a:ext cx="7314248" cy="656743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406" y="5368580"/>
            <a:ext cx="7314248" cy="276999"/>
          </a:xfrm>
        </p:spPr>
        <p:txBody>
          <a:bodyPr/>
          <a:lstStyle>
            <a:lvl1pPr marL="0" indent="0">
              <a:buNone/>
              <a:defRPr sz="18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7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D69F19B-5BB2-475E-870E-1597725A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1187"/>
            <a:ext cx="10514013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C8E06B-6FB9-4595-B4F9-B20DABBA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6FD051-9008-4B31-BA21-6E866FCF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VDW  |  Jahrespressekonferenz  |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7A024-BC4B-4E4D-9E60-EF441946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6D3-CF6B-4A6D-B15E-7A27335BEF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66EAA7B-43EB-4F94-B661-4BC6310B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3424"/>
            <a:ext cx="4656668" cy="52322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140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D17DE5-A393-4ED5-B488-D4B47C39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280BB8-65D5-4A60-8395-ED01D95A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VDW  |  Jahrespressekonferenz 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70F6F9-DDCF-4FB5-81D6-3E967639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6D3-CF6B-4A6D-B15E-7A27335BEF98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7">
            <a:extLst>
              <a:ext uri="{FF2B5EF4-FFF2-40B4-BE49-F238E27FC236}">
                <a16:creationId xmlns:a16="http://schemas.microsoft.com/office/drawing/2014/main" id="{5F1D809E-5EAC-143D-E0B2-9320D775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3424"/>
            <a:ext cx="4656668" cy="52322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425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_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Anpassen 3">
            <a:hlinkClick r:id="" action="ppaction://noaction" highlightClick="1"/>
          </p:cNvPr>
          <p:cNvSpPr/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pic>
        <p:nvPicPr>
          <p:cNvPr id="11" name="Bild 24" descr="Verlauf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1"/>
          <a:stretch>
            <a:fillRect/>
          </a:stretch>
        </p:blipFill>
        <p:spPr bwMode="auto">
          <a:xfrm>
            <a:off x="-2117" y="1092453"/>
            <a:ext cx="12192530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723" y="5644889"/>
            <a:ext cx="11253600" cy="215444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endParaRPr lang="de-DE" dirty="0">
              <a:sym typeface="Symbol" pitchFamily="-109" charset="2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68000" y="4100400"/>
            <a:ext cx="112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3000" b="1" dirty="0">
                <a:solidFill>
                  <a:schemeClr val="tx2"/>
                </a:solidFill>
              </a:rPr>
              <a:t>Herzlichen Dank für Ihre Aufmerksamkeit!</a:t>
            </a:r>
          </a:p>
          <a:p>
            <a:endParaRPr lang="de-DE" altLang="en-US" sz="3000" b="1" dirty="0">
              <a:solidFill>
                <a:schemeClr val="tx2"/>
              </a:solidFill>
            </a:endParaRPr>
          </a:p>
          <a:p>
            <a:r>
              <a:rPr lang="de-DE" altLang="en-US" sz="3000" b="1" dirty="0">
                <a:solidFill>
                  <a:schemeClr val="tx2"/>
                </a:solidFill>
              </a:rPr>
              <a:t>Ihre Fragen bitte!</a:t>
            </a:r>
          </a:p>
          <a:p>
            <a:endParaRPr lang="de-DE" altLang="en-US" sz="3000" b="1" dirty="0">
              <a:solidFill>
                <a:schemeClr val="tx2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73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D8CF9F9-98F6-0849-89B7-A782ABDB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35616">
            <a:off x="-309492" y="-1217212"/>
            <a:ext cx="7795491" cy="77954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5CC9E7-2C30-4D1B-9143-B1484D2EC9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438" y="2438131"/>
            <a:ext cx="6645634" cy="710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0" rIns="108000" bIns="93600" rtlCol="0" anchor="t">
            <a:spAutoFit/>
          </a:bodyPr>
          <a:lstStyle>
            <a:lvl1pPr algn="l">
              <a:defRPr lang="de-DE" sz="4000" dirty="0">
                <a:solidFill>
                  <a:schemeClr val="bg1"/>
                </a:solidFill>
                <a:latin typeface="Arial" charset="0"/>
                <a:ea typeface="Geneva" pitchFamily="-109" charset="-128"/>
                <a:cs typeface="+mn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31D14E-E91C-4C6A-AE8D-735B8D4C7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3776207"/>
            <a:ext cx="6645634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7C6BDB-D20D-4AC3-9529-D08EC80340D7}"/>
              </a:ext>
            </a:extLst>
          </p:cNvPr>
          <p:cNvSpPr txBox="1"/>
          <p:nvPr userDrawn="1"/>
        </p:nvSpPr>
        <p:spPr>
          <a:xfrm>
            <a:off x="452438" y="6385919"/>
            <a:ext cx="19212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www.umati.org</a:t>
            </a:r>
          </a:p>
        </p:txBody>
      </p:sp>
    </p:spTree>
    <p:extLst>
      <p:ext uri="{BB962C8B-B14F-4D97-AF65-F5344CB8AC3E}">
        <p14:creationId xmlns:p14="http://schemas.microsoft.com/office/powerpoint/2010/main" val="243911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3CA2519-52A1-EE4B-9911-1A9757AFE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35616">
            <a:off x="-309492" y="-1217212"/>
            <a:ext cx="7795491" cy="779549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3C5F15C-D923-8F4E-A757-6C5874937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438" y="2438131"/>
            <a:ext cx="6645634" cy="710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0" rIns="108000" bIns="93600" rtlCol="0" anchor="t">
            <a:spAutoFit/>
          </a:bodyPr>
          <a:lstStyle>
            <a:lvl1pPr algn="l">
              <a:defRPr lang="de-DE" sz="4000" dirty="0">
                <a:solidFill>
                  <a:schemeClr val="bg1"/>
                </a:solidFill>
                <a:latin typeface="Arial" charset="0"/>
                <a:ea typeface="Geneva" pitchFamily="-109" charset="-128"/>
                <a:cs typeface="+mn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5DCA5F0F-C1DE-3F42-A9BD-13E656FFE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3776207"/>
            <a:ext cx="6645634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C7A0C6-0115-EE43-8FBC-E16A01777C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9329" y="261472"/>
            <a:ext cx="2979581" cy="21341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9781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B8A7FE-F8BF-4FBC-B0D2-E9EBF7927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6518" y="4083587"/>
            <a:ext cx="542591" cy="438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2546EA4-55B4-4562-AC77-6080BB25E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2348" y="4681705"/>
            <a:ext cx="3188484" cy="217646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B4B556-B9C7-470D-91BB-FF0FAA73D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974767" cy="62672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290AA9-7176-4AE7-8B03-8B485054318C}"/>
              </a:ext>
            </a:extLst>
          </p:cNvPr>
          <p:cNvSpPr txBox="1"/>
          <p:nvPr userDrawn="1"/>
        </p:nvSpPr>
        <p:spPr>
          <a:xfrm>
            <a:off x="452438" y="2438131"/>
            <a:ext cx="4276972" cy="586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none" lIns="144000" tIns="0" rIns="108000" bIns="93600" rtlCol="0" anchor="t">
            <a:spAutoFit/>
          </a:bodyPr>
          <a:lstStyle>
            <a:lvl1pPr lvl="0" defTabSz="457200" latinLnBrk="0">
              <a:buNone/>
              <a:defRPr lang="de-DE" sz="32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4B1546-CC7D-4D18-ADFE-A1052615183F}"/>
              </a:ext>
            </a:extLst>
          </p:cNvPr>
          <p:cNvSpPr txBox="1"/>
          <p:nvPr userDrawn="1"/>
        </p:nvSpPr>
        <p:spPr>
          <a:xfrm>
            <a:off x="6087243" y="3025088"/>
            <a:ext cx="244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www.umati.info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AA99E4-B1AC-4D32-8466-5876E040EA0D}"/>
              </a:ext>
            </a:extLst>
          </p:cNvPr>
          <p:cNvSpPr txBox="1"/>
          <p:nvPr userDrawn="1"/>
        </p:nvSpPr>
        <p:spPr>
          <a:xfrm>
            <a:off x="6629109" y="403154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#</a:t>
            </a:r>
            <a:r>
              <a:rPr lang="de-DE" sz="2400" b="1" dirty="0" err="1">
                <a:solidFill>
                  <a:schemeClr val="accent1"/>
                </a:solidFill>
              </a:rPr>
              <a:t>umati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B566D3-D83E-467C-A1F0-47EA1B7A551E}"/>
              </a:ext>
            </a:extLst>
          </p:cNvPr>
          <p:cNvSpPr txBox="1"/>
          <p:nvPr userDrawn="1"/>
        </p:nvSpPr>
        <p:spPr>
          <a:xfrm>
            <a:off x="6087243" y="3521074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info@umati.info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649BCE0A-300B-4E32-9A3E-347100781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3521074"/>
            <a:ext cx="5287962" cy="29543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DBFD0C7-38BB-4654-86BB-06E0B4C2B5E8}"/>
              </a:ext>
            </a:extLst>
          </p:cNvPr>
          <p:cNvPicPr/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5"/>
          <a:stretch/>
        </p:blipFill>
        <p:spPr bwMode="auto">
          <a:xfrm>
            <a:off x="8940611" y="76414"/>
            <a:ext cx="3115327" cy="2231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946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VDW  |  Jahrespressekonferenz  |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439813" y="1934022"/>
            <a:ext cx="8104583" cy="4233255"/>
          </a:xfrm>
        </p:spPr>
        <p:txBody>
          <a:bodyPr wrap="square"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 sz="1800"/>
            </a:lvl2pPr>
            <a:lvl3pPr marL="542871" indent="-180957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6641" y="6690570"/>
            <a:ext cx="543347" cy="1231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5770" y="6690584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20.01.2025</a:t>
            </a:r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-134288" y="4772856"/>
            <a:ext cx="307777" cy="1690527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57" indent="0">
              <a:buFontTx/>
              <a:buNone/>
              <a:defRPr/>
            </a:lvl2pPr>
            <a:lvl3pPr marL="361914" indent="0">
              <a:buFontTx/>
              <a:buNone/>
              <a:defRPr/>
            </a:lvl3pPr>
            <a:lvl4pPr marL="542871" indent="0">
              <a:buFontTx/>
              <a:buNone/>
              <a:defRPr/>
            </a:lvl4pPr>
            <a:lvl5pPr marL="71430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pic>
        <p:nvPicPr>
          <p:cNvPr id="10" name="Grafik 9" descr="VDMA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77183" y="370886"/>
            <a:ext cx="1512719" cy="9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90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_Dank_eng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Anpassen 3">
            <a:hlinkClick r:id="" action="ppaction://noaction" highlightClick="1"/>
          </p:cNvPr>
          <p:cNvSpPr/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pic>
        <p:nvPicPr>
          <p:cNvPr id="11" name="Bild 24" descr="Verlauf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1"/>
          <a:stretch>
            <a:fillRect/>
          </a:stretch>
        </p:blipFill>
        <p:spPr bwMode="auto">
          <a:xfrm>
            <a:off x="-2117" y="1092453"/>
            <a:ext cx="12192530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723" y="5644889"/>
            <a:ext cx="11253600" cy="590400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r>
              <a:rPr lang="de-DE">
                <a:sym typeface="Symbol" pitchFamily="-109" charset="2"/>
              </a:rPr>
              <a:t>Formatvorlage des Untertitelmasters durch Klicken bearbeiten</a:t>
            </a:r>
            <a:endParaRPr lang="de-DE" dirty="0">
              <a:sym typeface="Symbol" pitchFamily="-109" charset="2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68000" y="4100400"/>
            <a:ext cx="112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3000" b="1">
                <a:solidFill>
                  <a:schemeClr val="tx2"/>
                </a:solidFill>
              </a:rPr>
              <a:t>Thank you</a:t>
            </a:r>
            <a:br>
              <a:rPr lang="de-DE" altLang="en-US" sz="3000" b="1">
                <a:solidFill>
                  <a:schemeClr val="tx2"/>
                </a:solidFill>
              </a:rPr>
            </a:br>
            <a:r>
              <a:rPr lang="de-DE" altLang="en-US" sz="3000" b="0">
                <a:solidFill>
                  <a:schemeClr val="tx2"/>
                </a:solidFill>
              </a:rPr>
              <a:t>for your attention!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2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grpSp>
        <p:nvGrpSpPr>
          <p:cNvPr id="2" name="Gruppieren 1"/>
          <p:cNvGrpSpPr/>
          <p:nvPr userDrawn="1"/>
        </p:nvGrpSpPr>
        <p:grpSpPr>
          <a:xfrm>
            <a:off x="-2117" y="1092454"/>
            <a:ext cx="12192530" cy="5767135"/>
            <a:chOff x="-1588" y="819150"/>
            <a:chExt cx="9145588" cy="4324350"/>
          </a:xfrm>
        </p:grpSpPr>
        <p:sp>
          <p:nvSpPr>
            <p:cNvPr id="4" name="Interaktive Schaltfläche: Anpassen 3">
              <a:hlinkClick r:id="" action="ppaction://noaction" highlightClick="1"/>
            </p:cNvPr>
            <p:cNvSpPr/>
            <p:nvPr userDrawn="1"/>
          </p:nvSpPr>
          <p:spPr bwMode="auto">
            <a:xfrm>
              <a:off x="0" y="2273300"/>
              <a:ext cx="9144000" cy="2870200"/>
            </a:xfrm>
            <a:prstGeom prst="actionButtonBlank">
              <a:avLst/>
            </a:prstGeom>
            <a:solidFill>
              <a:srgbClr val="ADCF8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54000" tIns="54000" rIns="54000" bIns="54000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pic>
          <p:nvPicPr>
            <p:cNvPr id="11" name="Bild 24" descr="Verlauf.pdf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41"/>
            <a:stretch>
              <a:fillRect/>
            </a:stretch>
          </p:blipFill>
          <p:spPr bwMode="auto">
            <a:xfrm>
              <a:off x="-1588" y="819150"/>
              <a:ext cx="9145588" cy="145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63420" y="5644800"/>
            <a:ext cx="7261455" cy="589392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r>
              <a:rPr lang="de-DE">
                <a:sym typeface="Symbol" pitchFamily="-109" charset="2"/>
              </a:rPr>
              <a:t>Formatvorlage des Untertitelmasters durch Klicken bearbeiten</a:t>
            </a:r>
            <a:endParaRPr lang="de-DE" dirty="0">
              <a:sym typeface="Symbol" pitchFamily="-109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463420" y="3375183"/>
            <a:ext cx="7261455" cy="461665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24702"/>
            <a:ext cx="3886200" cy="3210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9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725" y="1563525"/>
            <a:ext cx="11254968" cy="4727738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800"/>
            </a:lvl1pPr>
            <a:lvl2pPr>
              <a:spcBef>
                <a:spcPts val="0"/>
              </a:spcBef>
              <a:spcAft>
                <a:spcPts val="900"/>
              </a:spcAft>
              <a:defRPr sz="1800"/>
            </a:lvl2pPr>
            <a:lvl3pPr>
              <a:spcBef>
                <a:spcPts val="0"/>
              </a:spcBef>
              <a:spcAft>
                <a:spcPts val="900"/>
              </a:spcAft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/>
              <a:t>Dritte Ebene</a:t>
            </a:r>
            <a:endParaRPr lang="de-DE" dirty="0"/>
          </a:p>
        </p:txBody>
      </p:sp>
      <p:sp>
        <p:nvSpPr>
          <p:cNvPr id="7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9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teraktive Schaltfläche: Anpassen 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962" tIns="71962" rIns="71962" bIns="71962"/>
          <a:lstStyle>
            <a:lvl1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endParaRPr lang="de-DE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68000" y="3373200"/>
            <a:ext cx="11253600" cy="461665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603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723" y="1394148"/>
            <a:ext cx="5525897" cy="4897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6799" y="1394148"/>
            <a:ext cx="5525898" cy="4897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9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, Text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6196799" y="1560364"/>
            <a:ext cx="5525898" cy="47308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1"/>
          </p:nvPr>
        </p:nvSpPr>
        <p:spPr>
          <a:xfrm>
            <a:off x="0" y="1560364"/>
            <a:ext cx="6008400" cy="497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, Text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452438" y="1558800"/>
            <a:ext cx="5525898" cy="47324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Bildplatzhalter 6"/>
          <p:cNvSpPr>
            <a:spLocks noGrp="1" noChangeAspect="1"/>
          </p:cNvSpPr>
          <p:nvPr>
            <p:ph type="pic" sz="quarter" idx="13"/>
          </p:nvPr>
        </p:nvSpPr>
        <p:spPr>
          <a:xfrm>
            <a:off x="6103938" y="1558800"/>
            <a:ext cx="5613400" cy="497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8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6537780"/>
            <a:ext cx="12190413" cy="347214"/>
          </a:xfrm>
          <a:prstGeom prst="rect">
            <a:avLst/>
          </a:prstGeom>
          <a:solidFill>
            <a:srgbClr val="C8C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725" y="1566699"/>
            <a:ext cx="1125496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</p:txBody>
      </p:sp>
      <p:sp>
        <p:nvSpPr>
          <p:cNvPr id="102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67723" y="434018"/>
            <a:ext cx="8937519" cy="6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das Titelformat zu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7" r:id="rId2"/>
    <p:sldLayoutId id="2147483820" r:id="rId3"/>
    <p:sldLayoutId id="2147483815" r:id="rId4"/>
    <p:sldLayoutId id="2147483804" r:id="rId5"/>
    <p:sldLayoutId id="2147483805" r:id="rId6"/>
    <p:sldLayoutId id="2147483806" r:id="rId7"/>
    <p:sldLayoutId id="2147483813" r:id="rId8"/>
    <p:sldLayoutId id="2147483816" r:id="rId9"/>
    <p:sldLayoutId id="2147483814" r:id="rId10"/>
    <p:sldLayoutId id="2147483818" r:id="rId11"/>
    <p:sldLayoutId id="2147483812" r:id="rId12"/>
    <p:sldLayoutId id="2147483819" r:id="rId13"/>
    <p:sldLayoutId id="2147483807" r:id="rId14"/>
    <p:sldLayoutId id="2147483808" r:id="rId15"/>
    <p:sldLayoutId id="2147483810" r:id="rId16"/>
    <p:sldLayoutId id="2147483811" r:id="rId17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+mj-lt"/>
          <a:ea typeface="Geneva" pitchFamily="-109" charset="-128"/>
          <a:cs typeface="Geneva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5pPr>
      <a:lvl6pPr marL="609539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6pPr>
      <a:lvl7pPr marL="121908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7pPr>
      <a:lvl8pPr marL="182861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8pPr>
      <a:lvl9pPr marL="243815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9pPr>
    </p:titleStyle>
    <p:bodyStyle>
      <a:lvl1pPr marL="355566" indent="-355566" algn="l" rtl="0" eaLnBrk="1" fontAlgn="base" hangingPunct="1">
        <a:spcBef>
          <a:spcPts val="0"/>
        </a:spcBef>
        <a:spcAft>
          <a:spcPts val="900"/>
        </a:spcAft>
        <a:buClr>
          <a:schemeClr val="tx1"/>
        </a:buClr>
        <a:buFont typeface="Wingdings" pitchFamily="-109" charset="2"/>
        <a:buChar char="l"/>
        <a:defRPr sz="2400">
          <a:solidFill>
            <a:schemeClr val="tx1"/>
          </a:solidFill>
          <a:latin typeface="+mn-lt"/>
          <a:ea typeface="Geneva" pitchFamily="-109" charset="-128"/>
          <a:cs typeface="Geneva" pitchFamily="-109" charset="-128"/>
        </a:defRPr>
      </a:lvl1pPr>
      <a:lvl2pPr marL="719595" indent="-364034" algn="l" rtl="0" eaLnBrk="1" fontAlgn="base" hangingPunct="1">
        <a:spcBef>
          <a:spcPts val="0"/>
        </a:spcBef>
        <a:spcAft>
          <a:spcPts val="90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Geneva" pitchFamily="-109" charset="-128"/>
        </a:defRPr>
      </a:lvl2pPr>
      <a:lvl3pPr marL="1075160" indent="-355566" algn="l" rtl="0" eaLnBrk="1" fontAlgn="base" hangingPunct="1">
        <a:spcBef>
          <a:spcPts val="0"/>
        </a:spcBef>
        <a:spcAft>
          <a:spcPts val="90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Geneva" pitchFamily="-109" charset="-128"/>
        </a:defRPr>
      </a:lvl3pPr>
      <a:lvl4pPr marL="2260374" indent="-30476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Geneva" pitchFamily="-109" charset="-128"/>
        </a:defRPr>
      </a:lvl4pPr>
      <a:lvl5pPr marL="2819120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5pPr>
      <a:lvl6pPr marL="3428658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6pPr>
      <a:lvl7pPr marL="4038198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7pPr>
      <a:lvl8pPr marL="4647736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8pPr>
      <a:lvl9pPr marL="5257275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9pPr>
    </p:bodyStyle>
    <p:otherStyle>
      <a:defPPr>
        <a:defRPr lang="de-DE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8FD4393-94F9-413C-B57C-0856C7AF23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17774" y="257199"/>
            <a:ext cx="2200847" cy="100592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D435B-3C8D-43A8-BB1C-3249F9B1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81185"/>
            <a:ext cx="10514013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5D79C8-0716-48F5-B0B5-FB443FE89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709" y="6485712"/>
            <a:ext cx="97996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de-DE"/>
              <a:t>20.01.2025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CA66DA6-7CE4-4F25-864C-ADB2CEB25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676" y="6485711"/>
            <a:ext cx="525700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it-IT"/>
              <a:t>VDW  |  Jahrespressekonferenz 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33013-7534-4B59-BF69-75D3E37A3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854" y="6494463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/>
                </a:solidFill>
              </a:defRPr>
            </a:lvl1pPr>
          </a:lstStyle>
          <a:p>
            <a:fld id="{025D06D3-CF6B-4A6D-B15E-7A27335BEF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ADF7C290-E1B0-4606-87BB-2D1A81D5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424"/>
            <a:ext cx="4656668" cy="52322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b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3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lang="de-DE" sz="2800" kern="1200" smtClean="0">
          <a:solidFill>
            <a:schemeClr val="bg1"/>
          </a:solidFill>
          <a:latin typeface="Arial" charset="0"/>
          <a:ea typeface="Geneva" pitchFamily="-109" charset="-128"/>
          <a:cs typeface="+mn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67723" y="5632189"/>
            <a:ext cx="11265549" cy="589392"/>
          </a:xfrm>
        </p:spPr>
        <p:txBody>
          <a:bodyPr/>
          <a:lstStyle/>
          <a:p>
            <a:endParaRPr lang="de-DE" altLang="en-US" dirty="0"/>
          </a:p>
          <a:p>
            <a:r>
              <a:rPr lang="de-DE" altLang="en-US" dirty="0"/>
              <a:t>Frankfurt am Main, 20. Januar 2025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729" y="4101466"/>
            <a:ext cx="11252851" cy="923330"/>
          </a:xfrm>
        </p:spPr>
        <p:txBody>
          <a:bodyPr/>
          <a:lstStyle/>
          <a:p>
            <a:r>
              <a:rPr lang="de-DE" altLang="en-US" dirty="0"/>
              <a:t>Herzlich willkommen zur</a:t>
            </a:r>
            <a:br>
              <a:rPr lang="de-DE" altLang="en-US" dirty="0"/>
            </a:br>
            <a:r>
              <a:rPr lang="de-DE" altLang="en-US" b="0" dirty="0"/>
              <a:t>VDW-Jahrespressekonferenz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Werkzeugmaschinen-Produktion Deutschland</a:t>
            </a:r>
            <a:br>
              <a:rPr lang="de-DE" altLang="en-US" dirty="0"/>
            </a:br>
            <a:r>
              <a:rPr lang="de-DE" altLang="en-US" b="0" dirty="0"/>
              <a:t>Produktion sinkt 2024 um 4 Prozent</a:t>
            </a:r>
            <a:endParaRPr lang="en-US" altLang="en-US" b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VDW  |  Jahrespressekonferenz  |</a:t>
            </a:r>
            <a:endParaRPr lang="en-US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2436" y="1618734"/>
            <a:ext cx="21882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200" u="none" dirty="0">
                <a:cs typeface="Arial" charset="0"/>
              </a:rPr>
              <a:t>Mrd. EUR, Inlandsproduktion*</a:t>
            </a:r>
            <a:endParaRPr lang="en-US" sz="1200" u="none" dirty="0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6726584" y="6034088"/>
            <a:ext cx="4970117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sz="900" u="none" dirty="0"/>
          </a:p>
          <a:p>
            <a:pPr algn="r"/>
            <a:r>
              <a:rPr lang="de-DE" sz="900" u="none" dirty="0"/>
              <a:t>Hinweis: 2024 Schätzung auf Basis </a:t>
            </a:r>
            <a:r>
              <a:rPr lang="de-DE" sz="900" u="none"/>
              <a:t>vorläufiger Daten</a:t>
            </a:r>
            <a:endParaRPr lang="de-DE" sz="900" u="none" dirty="0"/>
          </a:p>
          <a:p>
            <a:pPr algn="r"/>
            <a:r>
              <a:rPr lang="de-DE" sz="900" u="none" dirty="0"/>
              <a:t>Quellen</a:t>
            </a:r>
            <a:r>
              <a:rPr lang="de-DE" sz="900" u="none"/>
              <a:t>: Inlandsproduktion Statistisches </a:t>
            </a:r>
            <a:r>
              <a:rPr lang="de-DE" sz="900" u="none" dirty="0"/>
              <a:t>Bundesamt</a:t>
            </a:r>
            <a:r>
              <a:rPr lang="de-DE" sz="900" u="none"/>
              <a:t>, Auslandsproduktion VDW-Erhebung</a:t>
            </a:r>
            <a:endParaRPr lang="de-DE" sz="900" u="none" dirty="0"/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9CBCD250-C0E6-4373-B684-63C1D7F9C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060838"/>
              </p:ext>
            </p:extLst>
          </p:nvPr>
        </p:nvGraphicFramePr>
        <p:xfrm>
          <a:off x="452437" y="1892300"/>
          <a:ext cx="6433393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2DD8F481-EE92-DBD3-8E6E-7261199857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03327" y="3004752"/>
            <a:ext cx="32861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-29%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BBD8C6F-3F93-6FC1-C430-FB8970FD7D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73106" y="2864303"/>
            <a:ext cx="28533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+6%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12B6B21-32EE-E59F-57F1-A29CC2BD4A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89581" y="2604128"/>
            <a:ext cx="363882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+10%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F6A4B161-E31E-4E91-5CFF-E8017EC862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50236" y="2343718"/>
            <a:ext cx="351575" cy="1692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+9%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3AD6908B-BE6F-69F1-7DEC-7C1A4EB0A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68307"/>
              </p:ext>
            </p:extLst>
          </p:nvPr>
        </p:nvGraphicFramePr>
        <p:xfrm>
          <a:off x="7024976" y="1933106"/>
          <a:ext cx="4671725" cy="383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4">
            <a:extLst>
              <a:ext uri="{FF2B5EF4-FFF2-40B4-BE49-F238E27FC236}">
                <a16:creationId xmlns:a16="http://schemas.microsoft.com/office/drawing/2014/main" id="{55422A44-FF58-37DB-D8FF-CBE89EF1E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92" y="1616154"/>
            <a:ext cx="4380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200" dirty="0"/>
              <a:t>Auslandsanteil an der Maschinenproduktion 2023 </a:t>
            </a:r>
          </a:p>
          <a:p>
            <a:pPr algn="ctr"/>
            <a:r>
              <a:rPr lang="de-DE" sz="1000" dirty="0"/>
              <a:t>(</a:t>
            </a:r>
            <a:r>
              <a:rPr lang="de-DE" sz="1000" u="sng" dirty="0"/>
              <a:t>ohne</a:t>
            </a:r>
            <a:r>
              <a:rPr lang="de-DE" sz="1000" dirty="0"/>
              <a:t> Teile/Zubehör, Installation, Reparatur und Instandhaltung) </a:t>
            </a:r>
            <a:endParaRPr lang="de-DE" sz="12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B29A44B-CA1F-8AD3-6FE3-EF213E251D40}"/>
              </a:ext>
            </a:extLst>
          </p:cNvPr>
          <p:cNvSpPr txBox="1"/>
          <p:nvPr/>
        </p:nvSpPr>
        <p:spPr>
          <a:xfrm>
            <a:off x="476822" y="6057563"/>
            <a:ext cx="445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u="none" dirty="0"/>
              <a:t>*Werkzeugmaschinen </a:t>
            </a:r>
            <a:r>
              <a:rPr lang="de-DE" sz="900" u="sng" dirty="0"/>
              <a:t>inkl</a:t>
            </a:r>
            <a:r>
              <a:rPr lang="de-DE" sz="900" u="none" dirty="0"/>
              <a:t>. Teile/Zubehör, Installation, Reparatur und Instandhaltung</a:t>
            </a:r>
            <a:endParaRPr lang="de-DE" sz="900" dirty="0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B90B55E3-4630-D11F-DA47-F98D774E19B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77074" y="2474598"/>
            <a:ext cx="645837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-4%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40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723" y="434018"/>
            <a:ext cx="9469379" cy="675372"/>
          </a:xfrm>
        </p:spPr>
        <p:txBody>
          <a:bodyPr/>
          <a:lstStyle/>
          <a:p>
            <a:r>
              <a:rPr lang="de-DE" altLang="en-US" dirty="0"/>
              <a:t>Werkzeugmaschinen-Export Deutschland</a:t>
            </a:r>
            <a:br>
              <a:rPr lang="de-DE" altLang="en-US" dirty="0"/>
            </a:br>
            <a:r>
              <a:rPr lang="de-DE" altLang="en-US" b="0" dirty="0"/>
              <a:t>USA und Indien mit hohen </a:t>
            </a:r>
            <a:r>
              <a:rPr lang="de-DE" altLang="en-US" b="0" dirty="0">
                <a:solidFill>
                  <a:schemeClr val="tx2"/>
                </a:solidFill>
              </a:rPr>
              <a:t>Wachstumsraten</a:t>
            </a:r>
            <a:endParaRPr lang="de-DE" b="0" dirty="0">
              <a:solidFill>
                <a:schemeClr val="tx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180141"/>
              </p:ext>
            </p:extLst>
          </p:nvPr>
        </p:nvGraphicFramePr>
        <p:xfrm>
          <a:off x="452439" y="1847850"/>
          <a:ext cx="788847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176762"/>
              </p:ext>
            </p:extLst>
          </p:nvPr>
        </p:nvGraphicFramePr>
        <p:xfrm>
          <a:off x="7957807" y="1850391"/>
          <a:ext cx="3456427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2438" y="1572294"/>
            <a:ext cx="41767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200" dirty="0">
                <a:cs typeface="Arial" charset="0"/>
              </a:rPr>
              <a:t>Top-10 Handelspartner, Jan-Okt 2024, Mio. EUR</a:t>
            </a:r>
            <a:endParaRPr lang="en-US" sz="12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477876" y="1847850"/>
            <a:ext cx="11274425" cy="4136707"/>
            <a:chOff x="1257300" y="1850391"/>
            <a:chExt cx="9648000" cy="4136707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257300" y="1850391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257300" y="2685098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257300" y="3512186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57300" y="4339273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257300" y="5170171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257300" y="5987098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</p:grpSp>
      <p:sp>
        <p:nvSpPr>
          <p:cNvPr id="26" name="Text Box 5">
            <a:extLst>
              <a:ext uri="{FF2B5EF4-FFF2-40B4-BE49-F238E27FC236}">
                <a16:creationId xmlns:a16="http://schemas.microsoft.com/office/drawing/2014/main" id="{43509368-323E-4AD8-A676-F722BE20C34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87600" y="6028156"/>
            <a:ext cx="931161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900" dirty="0"/>
              <a:t>Hinweis: Werkzeugmaschinen inkl. Teile/Zubehör; Quellen: Statistisches Bundesamt, VDMA, VDW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843F315-8D43-4FF8-A5EC-37E2D189EB77}"/>
              </a:ext>
            </a:extLst>
          </p:cNvPr>
          <p:cNvSpPr txBox="1"/>
          <p:nvPr/>
        </p:nvSpPr>
        <p:spPr>
          <a:xfrm>
            <a:off x="851693" y="6043080"/>
            <a:ext cx="5243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Gesamtexporte bis Okt. 2024: 7,5 Mrd. EUR, VR 24/23: -5,2%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072ADB4-22A1-22E8-72B5-F9F242D0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368" y="1586460"/>
            <a:ext cx="22736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200" dirty="0">
                <a:cs typeface="Arial" charset="0"/>
              </a:rPr>
              <a:t>Veränderungsrate 2024/23 in %</a:t>
            </a:r>
            <a:endParaRPr lang="en-US" sz="1200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DD2C2D05-A556-13F5-9891-4A6096DC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486" y="4556002"/>
            <a:ext cx="1545761" cy="1121264"/>
          </a:xfrm>
          <a:solidFill>
            <a:schemeClr val="bg2">
              <a:lumMod val="85000"/>
            </a:schemeClr>
          </a:solidFill>
        </p:spPr>
        <p:txBody>
          <a:bodyPr lIns="108000" tIns="36000"/>
          <a:lstStyle/>
          <a:p>
            <a:pPr marL="0" indent="0">
              <a:buNone/>
            </a:pPr>
            <a:r>
              <a:rPr lang="de-DE" sz="1200" dirty="0"/>
              <a:t>Jan-Okt 2024/23:</a:t>
            </a:r>
          </a:p>
          <a:p>
            <a:pPr marL="0" indent="0">
              <a:buNone/>
            </a:pPr>
            <a:r>
              <a:rPr lang="de-DE" sz="1200" dirty="0"/>
              <a:t>Europa:    -16%</a:t>
            </a:r>
          </a:p>
          <a:p>
            <a:pPr marL="0" indent="0">
              <a:buNone/>
            </a:pPr>
            <a:r>
              <a:rPr lang="de-DE" sz="1200" dirty="0"/>
              <a:t>Amerika:  +17%</a:t>
            </a:r>
          </a:p>
          <a:p>
            <a:pPr marL="0" indent="0">
              <a:buNone/>
            </a:pPr>
            <a:r>
              <a:rPr lang="de-DE" sz="1200" dirty="0"/>
              <a:t>Asien:        -1%</a:t>
            </a:r>
          </a:p>
        </p:txBody>
      </p:sp>
    </p:spTree>
    <p:extLst>
      <p:ext uri="{BB962C8B-B14F-4D97-AF65-F5344CB8AC3E}">
        <p14:creationId xmlns:p14="http://schemas.microsoft.com/office/powerpoint/2010/main" val="304275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99EA3-7914-470F-839F-C9FCEC82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3" y="434018"/>
            <a:ext cx="9369113" cy="675372"/>
          </a:xfrm>
        </p:spPr>
        <p:txBody>
          <a:bodyPr/>
          <a:lstStyle/>
          <a:p>
            <a:r>
              <a:rPr lang="de-DE" altLang="en-US" dirty="0"/>
              <a:t>Werkzeugmaschinenindustrie Deutschland – Auftragseingang</a:t>
            </a:r>
            <a:br>
              <a:rPr lang="de-DE" altLang="en-US" dirty="0"/>
            </a:br>
            <a:r>
              <a:rPr lang="de-DE" altLang="en-US" b="0" dirty="0"/>
              <a:t>Nachfrageschwäche in allen Regionen der Triade</a:t>
            </a:r>
            <a:endParaRPr lang="de-DE" sz="1800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44855-E1FB-4463-8B63-34013DBE5E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A6315E-13ED-4F49-830D-CDC83B444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  <p:graphicFrame>
        <p:nvGraphicFramePr>
          <p:cNvPr id="49" name="Object 3">
            <a:extLst>
              <a:ext uri="{FF2B5EF4-FFF2-40B4-BE49-F238E27FC236}">
                <a16:creationId xmlns:a16="http://schemas.microsoft.com/office/drawing/2014/main" id="{8BD81FED-20BD-49A3-A838-8900006C4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102978"/>
              </p:ext>
            </p:extLst>
          </p:nvPr>
        </p:nvGraphicFramePr>
        <p:xfrm>
          <a:off x="587829" y="1843120"/>
          <a:ext cx="7154661" cy="383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Rectangle 19">
            <a:extLst>
              <a:ext uri="{FF2B5EF4-FFF2-40B4-BE49-F238E27FC236}">
                <a16:creationId xmlns:a16="http://schemas.microsoft.com/office/drawing/2014/main" id="{4DFE0582-D32A-47EC-A788-1EF4F85D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29" y="1584955"/>
            <a:ext cx="606177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100" dirty="0">
                <a:latin typeface="+mj-lt"/>
                <a:cs typeface="Arial" charset="0"/>
              </a:rPr>
              <a:t>Index, nominal, gleitender 12-Monats-Durchschnitt und gleitender 3-Monats-Durchschnitt                                                                   </a:t>
            </a:r>
            <a:endParaRPr lang="en-US" sz="1100" dirty="0">
              <a:latin typeface="+mj-lt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FD042B-64C2-4C8F-92B5-88EBE121B8F4}"/>
              </a:ext>
            </a:extLst>
          </p:cNvPr>
          <p:cNvSpPr txBox="1"/>
          <p:nvPr/>
        </p:nvSpPr>
        <p:spPr>
          <a:xfrm>
            <a:off x="5252626" y="6114789"/>
            <a:ext cx="6517811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DE" sz="900" dirty="0"/>
              <a:t>Hinweis: Indexbasis Umsatz 2021=100, Daten bis November 2024, Quellen: Monatliche Auftragseingangsstatistik VDMA, VDW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C90CDBCF-A3B2-7EA7-0C29-E66DA17ACA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0715" y="3672318"/>
            <a:ext cx="1296000" cy="792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1500"/>
              </a:lnSpc>
            </a:pPr>
            <a:r>
              <a:rPr lang="de-DE" sz="1050" b="1" dirty="0"/>
              <a:t>Jan-Nov 2024/23:</a:t>
            </a:r>
          </a:p>
          <a:p>
            <a:pPr algn="r">
              <a:lnSpc>
                <a:spcPts val="1500"/>
              </a:lnSpc>
            </a:pPr>
            <a:r>
              <a:rPr lang="de-DE" sz="1050" b="1" dirty="0"/>
              <a:t>AE Gesamt: -22%</a:t>
            </a:r>
          </a:p>
          <a:p>
            <a:pPr algn="r">
              <a:lnSpc>
                <a:spcPts val="1500"/>
              </a:lnSpc>
            </a:pPr>
            <a:r>
              <a:rPr lang="de-DE" sz="1050" b="1" dirty="0"/>
              <a:t>AE Inland: -10%</a:t>
            </a:r>
          </a:p>
          <a:p>
            <a:pPr algn="r">
              <a:lnSpc>
                <a:spcPts val="1500"/>
              </a:lnSpc>
            </a:pPr>
            <a:r>
              <a:rPr lang="de-DE" sz="1050" b="1" dirty="0"/>
              <a:t>AE Ausland: -27%</a:t>
            </a:r>
          </a:p>
          <a:p>
            <a:pPr algn="r"/>
            <a:endParaRPr lang="de-DE" sz="1050" b="1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B1E5E9B2-5CBF-FAF3-6E05-104261771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8087" y="1500565"/>
            <a:ext cx="318382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100" dirty="0">
                <a:latin typeface="+mj-lt"/>
                <a:cs typeface="Arial" charset="0"/>
              </a:rPr>
              <a:t>AE </a:t>
            </a:r>
            <a:r>
              <a:rPr lang="en-US" sz="1100" dirty="0" err="1">
                <a:latin typeface="+mj-lt"/>
                <a:cs typeface="Arial" charset="0"/>
              </a:rPr>
              <a:t>Ausland</a:t>
            </a:r>
            <a:r>
              <a:rPr lang="en-US" sz="1100" dirty="0">
                <a:latin typeface="+mj-lt"/>
                <a:cs typeface="Arial" charset="0"/>
              </a:rPr>
              <a:t> </a:t>
            </a:r>
            <a:r>
              <a:rPr lang="en-US" sz="1100" dirty="0" err="1">
                <a:latin typeface="+mj-lt"/>
                <a:cs typeface="Arial" charset="0"/>
              </a:rPr>
              <a:t>nach</a:t>
            </a:r>
            <a:r>
              <a:rPr lang="en-US" sz="1100" dirty="0">
                <a:latin typeface="+mj-lt"/>
                <a:cs typeface="Arial" charset="0"/>
              </a:rPr>
              <a:t> </a:t>
            </a:r>
            <a:r>
              <a:rPr lang="en-US" sz="1100" dirty="0" err="1">
                <a:latin typeface="+mj-lt"/>
                <a:cs typeface="Arial" charset="0"/>
              </a:rPr>
              <a:t>Regionen</a:t>
            </a:r>
            <a:r>
              <a:rPr lang="en-US" sz="1100" dirty="0">
                <a:latin typeface="+mj-lt"/>
                <a:cs typeface="Arial" charset="0"/>
              </a:rPr>
              <a:t>, 1-3Q 2024/23: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2A25CE75-DC72-C2E0-BCF9-95E814341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11473"/>
              </p:ext>
            </p:extLst>
          </p:nvPr>
        </p:nvGraphicFramePr>
        <p:xfrm>
          <a:off x="7863197" y="1898083"/>
          <a:ext cx="4639784" cy="339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304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Werkzeugmaschinen-Produktion Deutschland</a:t>
            </a:r>
            <a:br>
              <a:rPr lang="de-DE" altLang="en-US" dirty="0"/>
            </a:br>
            <a:r>
              <a:rPr lang="de-DE" altLang="en-US" b="0" dirty="0"/>
              <a:t>Zweistelliger Produktionsrückgang für 2025 erwartet</a:t>
            </a:r>
            <a:endParaRPr lang="en-US" altLang="en-US" b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VDW  |  Jahrespressekonferenz  |</a:t>
            </a:r>
            <a:endParaRPr lang="en-US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2437" y="1618734"/>
            <a:ext cx="12334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200" u="none" dirty="0">
                <a:cs typeface="Arial" charset="0"/>
              </a:rPr>
              <a:t>Mrd. EUR</a:t>
            </a:r>
            <a:endParaRPr lang="en-US" sz="1200" u="none" dirty="0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1433385" y="6034088"/>
            <a:ext cx="10263316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sz="900" u="none" dirty="0"/>
          </a:p>
          <a:p>
            <a:pPr algn="r"/>
            <a:r>
              <a:rPr lang="de-DE" sz="900" u="none" dirty="0"/>
              <a:t>Hinweis: 2024 Schätzung auf Basis vorläufiger Daten; 2025 Prognose gemäß Oxford Economics, Januar 2025</a:t>
            </a:r>
          </a:p>
          <a:p>
            <a:pPr algn="r"/>
            <a:r>
              <a:rPr lang="de-DE" sz="900" u="none" dirty="0"/>
              <a:t>Quellen: Statistisches Bundesamt, VDW</a:t>
            </a:r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9CBCD250-C0E6-4373-B684-63C1D7F9C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65922"/>
              </p:ext>
            </p:extLst>
          </p:nvPr>
        </p:nvGraphicFramePr>
        <p:xfrm>
          <a:off x="452437" y="1892300"/>
          <a:ext cx="11029246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2DD8F481-EE92-DBD3-8E6E-7261199857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64636" y="2993022"/>
            <a:ext cx="32861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-29%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BBD8C6F-3F93-6FC1-C430-FB8970FD7D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667241" y="2861121"/>
            <a:ext cx="28533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+6%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12B6B21-32EE-E59F-57F1-A29CC2BD4A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212563" y="2562589"/>
            <a:ext cx="363882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+10%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F6A4B161-E31E-4E91-5CFF-E8017EC862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35898" y="2332833"/>
            <a:ext cx="285335" cy="1692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+9%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DE29CFCA-0694-F3A1-FDF8-F1376C7C8C0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458966" y="2450127"/>
            <a:ext cx="250068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-4%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15FBA4F-7240-E8BE-C7D0-A947D951FF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006243" y="2719334"/>
            <a:ext cx="328616" cy="1692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-10%</a:t>
            </a:r>
          </a:p>
        </p:txBody>
      </p:sp>
    </p:spTree>
    <p:extLst>
      <p:ext uri="{BB962C8B-B14F-4D97-AF65-F5344CB8AC3E}">
        <p14:creationId xmlns:p14="http://schemas.microsoft.com/office/powerpoint/2010/main" val="36093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/>
              <a:t>VDW  |  Jahrespressekonferenz  |</a:t>
            </a:r>
            <a:endParaRPr lang="en-US" alt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896787"/>
              </p:ext>
            </p:extLst>
          </p:nvPr>
        </p:nvGraphicFramePr>
        <p:xfrm>
          <a:off x="2290896" y="2017859"/>
          <a:ext cx="7995757" cy="401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026">
            <a:extLst>
              <a:ext uri="{FF2B5EF4-FFF2-40B4-BE49-F238E27FC236}">
                <a16:creationId xmlns:a16="http://schemas.microsoft.com/office/drawing/2014/main" id="{28BAFA19-C5A2-B6DD-2F7E-D6A5F820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23" y="444626"/>
            <a:ext cx="8937519" cy="6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A99"/>
                </a:solidFill>
                <a:latin typeface="+mj-lt"/>
                <a:ea typeface="Geneva" pitchFamily="-109" charset="-128"/>
                <a:cs typeface="Geneva" pitchFamily="-109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5pPr>
            <a:lvl6pPr marL="609539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6pPr>
            <a:lvl7pPr marL="121908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7pPr>
            <a:lvl8pPr marL="182861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8pPr>
            <a:lvl9pPr marL="243815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9pPr>
          </a:lstStyle>
          <a:p>
            <a:r>
              <a:rPr lang="de-DE" altLang="en-US" dirty="0"/>
              <a:t>Werkzeugmaschinen-Export Deutschland</a:t>
            </a:r>
            <a:br>
              <a:rPr lang="de-DE" altLang="en-US" kern="0" dirty="0"/>
            </a:br>
            <a:r>
              <a:rPr lang="de-DE" altLang="en-US" b="0" kern="0" dirty="0"/>
              <a:t>Fast die Hälfte aller Exporte geht nach Europa</a:t>
            </a:r>
            <a:br>
              <a:rPr lang="de-DE" altLang="en-US" b="0" kern="0" dirty="0"/>
            </a:br>
            <a:endParaRPr lang="en-US" altLang="en-US" b="0" kern="0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EFC2896A-03B0-73F2-2286-C89D2DCD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09" y="1424731"/>
            <a:ext cx="3768575" cy="29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/>
          <a:p>
            <a:r>
              <a:rPr lang="de-DE" sz="1200" dirty="0"/>
              <a:t>Anteil an deutschen Exporten, Jan-Okt 2024, in %</a:t>
            </a:r>
            <a:endParaRPr lang="de-DE" sz="1200" dirty="0">
              <a:solidFill>
                <a:schemeClr val="bg2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D72D0C6-8BEF-E5FF-3C68-63E6C2F753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87600" y="6028156"/>
            <a:ext cx="931161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900" dirty="0"/>
              <a:t>Hinweis: Werkzeugmaschinen inkl. Teile/Zubehör; Quellen: Statistisches Bundesamt, VDMA, VDW</a:t>
            </a:r>
          </a:p>
        </p:txBody>
      </p:sp>
    </p:spTree>
    <p:extLst>
      <p:ext uri="{BB962C8B-B14F-4D97-AF65-F5344CB8AC3E}">
        <p14:creationId xmlns:p14="http://schemas.microsoft.com/office/powerpoint/2010/main" val="285244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14491-BA79-BBC2-26F3-65CC52EC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CA437-0F25-8821-F7CF-9B7AD8F0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3" y="434018"/>
            <a:ext cx="9891466" cy="675372"/>
          </a:xfrm>
        </p:spPr>
        <p:txBody>
          <a:bodyPr/>
          <a:lstStyle/>
          <a:p>
            <a:r>
              <a:rPr lang="de-DE" altLang="en-US" dirty="0"/>
              <a:t>Werkzeugmaschinenindustrie Deutschland – Kundenstruktur</a:t>
            </a:r>
            <a:br>
              <a:rPr lang="de-DE" altLang="en-US" dirty="0"/>
            </a:br>
            <a:r>
              <a:rPr lang="de-DE" altLang="en-US" b="0" dirty="0"/>
              <a:t>Maschinenbau überholt 2023 erstmals die Automobilindustrie als größte Kundengruppe</a:t>
            </a:r>
            <a:endParaRPr lang="de-DE" sz="1800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0661B-B16D-A95E-8E7F-D87E7D7616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3E0F3B-3870-4A5C-4A41-33C8CA33B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>
                <a:cs typeface="Arial" charset="0"/>
              </a:rPr>
              <a:t>VDW  |  Jahrespressekonferenz  |</a:t>
            </a:r>
            <a:endParaRPr lang="en-US" altLang="en-US">
              <a:cs typeface="Arial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C6A64CF-E2B2-BF51-7213-5BE2CC3F4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81618"/>
              </p:ext>
            </p:extLst>
          </p:nvPr>
        </p:nvGraphicFramePr>
        <p:xfrm>
          <a:off x="6613594" y="1614507"/>
          <a:ext cx="6057295" cy="431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565C8E41-D171-EA60-5360-F025DE9835F7}"/>
              </a:ext>
            </a:extLst>
          </p:cNvPr>
          <p:cNvSpPr txBox="1"/>
          <p:nvPr/>
        </p:nvSpPr>
        <p:spPr>
          <a:xfrm>
            <a:off x="350727" y="1421242"/>
            <a:ext cx="2126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Anteil am Produktionswert 2023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12FD399-37BF-20BE-688C-9567685465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37004" y="6094620"/>
            <a:ext cx="5457721" cy="28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r>
              <a:rPr lang="de-DE" sz="900" dirty="0"/>
              <a:t>Hinweis: Verteilung der deutschen Werkzeugmaschinenproduktion auf Abnehmerbranchen 2011 bis 2023</a:t>
            </a:r>
          </a:p>
          <a:p>
            <a:pPr algn="r"/>
            <a:r>
              <a:rPr lang="de-DE" sz="900" dirty="0"/>
              <a:t>Quelle: VDW-Kundenstrukturerhebung 2023 (Befragung bei Mitgliedsfirmen)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96487F0D-10E3-C35B-59FF-C5DDE2F6C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735355"/>
              </p:ext>
            </p:extLst>
          </p:nvPr>
        </p:nvGraphicFramePr>
        <p:xfrm>
          <a:off x="467723" y="1529754"/>
          <a:ext cx="6379678" cy="449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E8333A3E-4780-666A-663A-D852B746DA87}"/>
              </a:ext>
            </a:extLst>
          </p:cNvPr>
          <p:cNvSpPr txBox="1"/>
          <p:nvPr/>
        </p:nvSpPr>
        <p:spPr>
          <a:xfrm>
            <a:off x="3224526" y="5749843"/>
            <a:ext cx="26686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000" dirty="0"/>
              <a:t>*Automobil: 10,0%, Zulieferer: 17,2%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314CEE-5B4B-359C-5AA3-2978D462FA36}"/>
              </a:ext>
            </a:extLst>
          </p:cNvPr>
          <p:cNvSpPr txBox="1"/>
          <p:nvPr/>
        </p:nvSpPr>
        <p:spPr>
          <a:xfrm>
            <a:off x="6337004" y="1421242"/>
            <a:ext cx="2126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Anteil am Produktionswert</a:t>
            </a:r>
          </a:p>
        </p:txBody>
      </p:sp>
    </p:spTree>
    <p:extLst>
      <p:ext uri="{BB962C8B-B14F-4D97-AF65-F5344CB8AC3E}">
        <p14:creationId xmlns:p14="http://schemas.microsoft.com/office/powerpoint/2010/main" val="88270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62973" y="5644889"/>
            <a:ext cx="11253600" cy="589392"/>
          </a:xfrm>
        </p:spPr>
        <p:txBody>
          <a:bodyPr/>
          <a:lstStyle/>
          <a:p>
            <a:endParaRPr lang="de-DE" altLang="en-US" dirty="0"/>
          </a:p>
          <a:p>
            <a:r>
              <a:rPr lang="de-DE" altLang="en-US" dirty="0"/>
              <a:t>Frankfurt am Main, 20. Januar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108153"/>
      </p:ext>
    </p:extLst>
  </p:cSld>
  <p:clrMapOvr>
    <a:masterClrMapping/>
  </p:clrMapOvr>
</p:sld>
</file>

<file path=ppt/theme/theme1.xml><?xml version="1.0" encoding="utf-8"?>
<a:theme xmlns:a="http://schemas.openxmlformats.org/drawingml/2006/main" name="neu_prae_VDW-Powerpointvorlagen_2017">
  <a:themeElements>
    <a:clrScheme name="VDW">
      <a:dk1>
        <a:srgbClr val="000000"/>
      </a:dk1>
      <a:lt1>
        <a:srgbClr val="FFFFFF"/>
      </a:lt1>
      <a:dk2>
        <a:srgbClr val="005A99"/>
      </a:dk2>
      <a:lt2>
        <a:srgbClr val="FFFFFF"/>
      </a:lt2>
      <a:accent1>
        <a:srgbClr val="005A99"/>
      </a:accent1>
      <a:accent2>
        <a:srgbClr val="5994BC"/>
      </a:accent2>
      <a:accent3>
        <a:srgbClr val="E68D3F"/>
      </a:accent3>
      <a:accent4>
        <a:srgbClr val="F3C69F"/>
      </a:accent4>
      <a:accent5>
        <a:srgbClr val="ADCF82"/>
      </a:accent5>
      <a:accent6>
        <a:srgbClr val="C9E0AD"/>
      </a:accent6>
      <a:hlink>
        <a:srgbClr val="7F7F7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FE3"/>
      </a:accent1>
      <a:accent2>
        <a:srgbClr val="E6007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DW">
    <a:dk1>
      <a:srgbClr val="000000"/>
    </a:dk1>
    <a:lt1>
      <a:srgbClr val="FFFFFF"/>
    </a:lt1>
    <a:dk2>
      <a:srgbClr val="005A99"/>
    </a:dk2>
    <a:lt2>
      <a:srgbClr val="FFFFFF"/>
    </a:lt2>
    <a:accent1>
      <a:srgbClr val="005A99"/>
    </a:accent1>
    <a:accent2>
      <a:srgbClr val="5994BC"/>
    </a:accent2>
    <a:accent3>
      <a:srgbClr val="E68D3F"/>
    </a:accent3>
    <a:accent4>
      <a:srgbClr val="F3C69F"/>
    </a:accent4>
    <a:accent5>
      <a:srgbClr val="ADCF82"/>
    </a:accent5>
    <a:accent6>
      <a:srgbClr val="C9E0AD"/>
    </a:accent6>
    <a:hlink>
      <a:srgbClr val="7F7F7F"/>
    </a:hlink>
    <a:folHlink>
      <a:srgbClr val="B2B2B2"/>
    </a:folHlink>
  </a:clrScheme>
  <a:fontScheme name="Leere Prä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DV-Designfarben">
    <a:dk1>
      <a:sysClr val="windowText" lastClr="000000"/>
    </a:dk1>
    <a:lt1>
      <a:sysClr val="window" lastClr="FFFFFF"/>
    </a:lt1>
    <a:dk2>
      <a:srgbClr val="61A391"/>
    </a:dk2>
    <a:lt2>
      <a:srgbClr val="245FAC"/>
    </a:lt2>
    <a:accent1>
      <a:srgbClr val="91BBAE"/>
    </a:accent1>
    <a:accent2>
      <a:srgbClr val="C0D7CF"/>
    </a:accent2>
    <a:accent3>
      <a:srgbClr val="FFFFFF"/>
    </a:accent3>
    <a:accent4>
      <a:srgbClr val="000000"/>
    </a:accent4>
    <a:accent5>
      <a:srgbClr val="F4C159"/>
    </a:accent5>
    <a:accent6>
      <a:srgbClr val="DA0083"/>
    </a:accent6>
    <a:hlink>
      <a:srgbClr val="F4C159"/>
    </a:hlink>
    <a:folHlink>
      <a:srgbClr val="DA0083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3A16CE2B827F4DA214060F988AA7E5" ma:contentTypeVersion="14" ma:contentTypeDescription="Ein neues Dokument erstellen." ma:contentTypeScope="" ma:versionID="0c9b9bdb7ee9109cd820b45b982e6b78">
  <xsd:schema xmlns:xsd="http://www.w3.org/2001/XMLSchema" xmlns:xs="http://www.w3.org/2001/XMLSchema" xmlns:p="http://schemas.microsoft.com/office/2006/metadata/properties" xmlns:ns2="3d5be4fd-5990-4954-88aa-5ce104bb92bd" xmlns:ns3="d4faef19-5727-4286-815c-f29139e547d0" targetNamespace="http://schemas.microsoft.com/office/2006/metadata/properties" ma:root="true" ma:fieldsID="48dc1b73330b6d2bbe79d4ac777f9e2c" ns2:_="" ns3:_="">
    <xsd:import namespace="3d5be4fd-5990-4954-88aa-5ce104bb92bd"/>
    <xsd:import namespace="d4faef19-5727-4286-815c-f29139e54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be4fd-5990-4954-88aa-5ce104bb9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0f1eea7-e623-4417-9345-ae59acd80f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aef19-5727-4286-815c-f29139e547d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b005d1-6607-4f89-ac48-387a2f4a5b67}" ma:internalName="TaxCatchAll" ma:showField="CatchAllData" ma:web="d4faef19-5727-4286-815c-f29139e54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5be4fd-5990-4954-88aa-5ce104bb92bd">
      <Terms xmlns="http://schemas.microsoft.com/office/infopath/2007/PartnerControls"/>
    </lcf76f155ced4ddcb4097134ff3c332f>
    <TaxCatchAll xmlns="d4faef19-5727-4286-815c-f29139e547d0" xsi:nil="true"/>
  </documentManagement>
</p:properties>
</file>

<file path=customXml/itemProps1.xml><?xml version="1.0" encoding="utf-8"?>
<ds:datastoreItem xmlns:ds="http://schemas.openxmlformats.org/officeDocument/2006/customXml" ds:itemID="{2E8FCB62-A8C4-4177-B58C-52A21B4785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25114D-5CED-4EBC-B045-E506240D63AD}"/>
</file>

<file path=customXml/itemProps3.xml><?xml version="1.0" encoding="utf-8"?>
<ds:datastoreItem xmlns:ds="http://schemas.openxmlformats.org/officeDocument/2006/customXml" ds:itemID="{6E312C0C-675E-40C9-BB95-0BF5E07E31FF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eaf261bd-40ae-439b-aa40-244cbf3eae67"/>
    <ds:schemaRef ds:uri="c8e02f26-d733-443d-b5a4-986fdd195c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Benutzerdefiniert</PresentationFormat>
  <Paragraphs>99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Symbol</vt:lpstr>
      <vt:lpstr>Wingdings</vt:lpstr>
      <vt:lpstr>neu_prae_VDW-Powerpointvorlagen_2017</vt:lpstr>
      <vt:lpstr>Office-Design</vt:lpstr>
      <vt:lpstr>Herzlich willkommen zur VDW-Jahrespressekonferenz 2025</vt:lpstr>
      <vt:lpstr>Werkzeugmaschinen-Produktion Deutschland Produktion sinkt 2024 um 4 Prozent</vt:lpstr>
      <vt:lpstr>Werkzeugmaschinen-Export Deutschland USA und Indien mit hohen Wachstumsraten</vt:lpstr>
      <vt:lpstr>Werkzeugmaschinenindustrie Deutschland – Auftragseingang Nachfrageschwäche in allen Regionen der Triade</vt:lpstr>
      <vt:lpstr>Werkzeugmaschinen-Produktion Deutschland Zweistelliger Produktionsrückgang für 2025 erwartet</vt:lpstr>
      <vt:lpstr>PowerPoint-Präsentation</vt:lpstr>
      <vt:lpstr>Werkzeugmaschinenindustrie Deutschland – Kundenstruktur Maschinenbau überholt 2023 erstmals die Automobilindustrie als größte Kundengruppe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Titelzeile Platz für Unterzeile</dc:title>
  <dc:creator>Geis, Bernhard</dc:creator>
  <cp:lastModifiedBy>Becker, Sylke</cp:lastModifiedBy>
  <cp:revision>454</cp:revision>
  <cp:lastPrinted>2023-02-08T10:08:34Z</cp:lastPrinted>
  <dcterms:created xsi:type="dcterms:W3CDTF">2017-01-03T07:44:49Z</dcterms:created>
  <dcterms:modified xsi:type="dcterms:W3CDTF">2025-01-16T08:48:08Z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0x010100F13A16CE2B827F4DA214060F988AA7E5</vt:lpwstr>
  </property>
</Properties>
</file>